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8"/>
  </p:notesMasterIdLst>
  <p:sldIdLst>
    <p:sldId id="260" r:id="rId2"/>
    <p:sldId id="7800" r:id="rId3"/>
    <p:sldId id="7801" r:id="rId4"/>
    <p:sldId id="381" r:id="rId5"/>
    <p:sldId id="7698" r:id="rId6"/>
    <p:sldId id="7699" r:id="rId7"/>
    <p:sldId id="7700" r:id="rId8"/>
    <p:sldId id="7701" r:id="rId9"/>
    <p:sldId id="7704" r:id="rId10"/>
    <p:sldId id="7708" r:id="rId11"/>
    <p:sldId id="7709" r:id="rId12"/>
    <p:sldId id="7711" r:id="rId13"/>
    <p:sldId id="7712" r:id="rId14"/>
    <p:sldId id="7713" r:id="rId15"/>
    <p:sldId id="7721" r:id="rId16"/>
    <p:sldId id="277" r:id="rId17"/>
    <p:sldId id="281" r:id="rId18"/>
    <p:sldId id="256" r:id="rId19"/>
    <p:sldId id="7725" r:id="rId20"/>
    <p:sldId id="7726" r:id="rId21"/>
    <p:sldId id="7727" r:id="rId22"/>
    <p:sldId id="7728" r:id="rId23"/>
    <p:sldId id="7729" r:id="rId24"/>
    <p:sldId id="7631" r:id="rId25"/>
    <p:sldId id="7633" r:id="rId26"/>
    <p:sldId id="7870" r:id="rId27"/>
    <p:sldId id="7850" r:id="rId28"/>
    <p:sldId id="602" r:id="rId29"/>
    <p:sldId id="604" r:id="rId30"/>
    <p:sldId id="605" r:id="rId31"/>
    <p:sldId id="609" r:id="rId32"/>
    <p:sldId id="3839" r:id="rId33"/>
    <p:sldId id="7852" r:id="rId34"/>
    <p:sldId id="8212" r:id="rId35"/>
    <p:sldId id="616" r:id="rId36"/>
    <p:sldId id="3827" r:id="rId37"/>
    <p:sldId id="7832" r:id="rId38"/>
    <p:sldId id="7814" r:id="rId39"/>
    <p:sldId id="617" r:id="rId40"/>
    <p:sldId id="3829" r:id="rId41"/>
    <p:sldId id="7834" r:id="rId42"/>
    <p:sldId id="7828" r:id="rId43"/>
    <p:sldId id="7847" r:id="rId44"/>
    <p:sldId id="618" r:id="rId45"/>
    <p:sldId id="7810" r:id="rId46"/>
    <p:sldId id="7842" r:id="rId47"/>
    <p:sldId id="7841" r:id="rId48"/>
    <p:sldId id="3820" r:id="rId49"/>
    <p:sldId id="8216" r:id="rId50"/>
    <p:sldId id="8213" r:id="rId51"/>
    <p:sldId id="8214" r:id="rId52"/>
    <p:sldId id="624" r:id="rId53"/>
    <p:sldId id="7739" r:id="rId54"/>
    <p:sldId id="8215" r:id="rId55"/>
    <p:sldId id="3780" r:id="rId56"/>
    <p:sldId id="7868" r:id="rId57"/>
    <p:sldId id="7871" r:id="rId58"/>
    <p:sldId id="7872" r:id="rId59"/>
    <p:sldId id="7859" r:id="rId60"/>
    <p:sldId id="7839" r:id="rId61"/>
    <p:sldId id="7874" r:id="rId62"/>
    <p:sldId id="7875" r:id="rId63"/>
    <p:sldId id="7876" r:id="rId64"/>
    <p:sldId id="7877" r:id="rId65"/>
    <p:sldId id="7818" r:id="rId66"/>
    <p:sldId id="7878" r:id="rId67"/>
    <p:sldId id="7879" r:id="rId68"/>
    <p:sldId id="7869" r:id="rId69"/>
    <p:sldId id="8210" r:id="rId70"/>
    <p:sldId id="8211" r:id="rId71"/>
    <p:sldId id="7811" r:id="rId72"/>
    <p:sldId id="7812" r:id="rId73"/>
    <p:sldId id="7880" r:id="rId74"/>
    <p:sldId id="7881" r:id="rId75"/>
    <p:sldId id="7882" r:id="rId76"/>
    <p:sldId id="7883" r:id="rId7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FFA1D-ECEA-4748-A5CE-68D16133AFD4}" v="22" dt="2022-04-21T14:38:32.082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secto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secto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sector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PRESTACIONES%20ARL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once\AppData\Local\Microsoft\Windows\INetCache\Content.Outlook\H7KVZ6U4\Reporte%20EPP%20-%20Enero%202022%20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Fuero%20mar202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Fuero%20mar20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Fuero%20mar20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Fuero%20mar20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Fuero%20mar20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Fuero%20mar20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Fasecolda\Cifras%20Solicitadas\cifras%202%20v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anie\Downloads\cifras%202021%20por%20cla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fasecolda-my.sharepoint.com/personal/asalazar_fasecolda_com/Documents/Datos/Consultas%20035/Expuestos/SizexIBCSEXACTECC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45191427829048"/>
          <c:y val="0.11171057923974434"/>
          <c:w val="0.34533711406590673"/>
          <c:h val="0.7638844575159948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09-314A-A0DD-BBD190F0A0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09-314A-A0DD-BBD190F0A0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09-314A-A0DD-BBD190F0A0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09-314A-A0DD-BBD190F0A0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09-314A-A0DD-BBD190F0A0E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09-314A-A0DD-BBD190F0A0E9}"/>
              </c:ext>
            </c:extLst>
          </c:dPt>
          <c:cat>
            <c:strRef>
              <c:f>Hoja1!$A$2:$A$7</c:f>
              <c:strCache>
                <c:ptCount val="6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  <c:pt idx="4">
                  <c:v>5 trim.</c:v>
                </c:pt>
                <c:pt idx="5">
                  <c:v>6 trim.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09-314A-A0DD-BBD190F0A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AT por cada 100 trabajadores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Hoja1!$C$228:$N$228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Hoja1!$C$231:$N$231</c:f>
              <c:numCache>
                <c:formatCode>0.0</c:formatCode>
                <c:ptCount val="12"/>
                <c:pt idx="0">
                  <c:v>6.6126594554643034</c:v>
                </c:pt>
                <c:pt idx="1">
                  <c:v>7.4068923105150644</c:v>
                </c:pt>
                <c:pt idx="2">
                  <c:v>7.8185974373001077</c:v>
                </c:pt>
                <c:pt idx="3">
                  <c:v>7.5252949286833823</c:v>
                </c:pt>
                <c:pt idx="4">
                  <c:v>7.7089327421236673</c:v>
                </c:pt>
                <c:pt idx="5">
                  <c:v>7.49558757803287</c:v>
                </c:pt>
                <c:pt idx="6">
                  <c:v>6.9893318700508758</c:v>
                </c:pt>
                <c:pt idx="7">
                  <c:v>6.4493554846049923</c:v>
                </c:pt>
                <c:pt idx="8">
                  <c:v>6.1512577478440003</c:v>
                </c:pt>
                <c:pt idx="9">
                  <c:v>5.8598511308786527</c:v>
                </c:pt>
                <c:pt idx="10">
                  <c:v>4.4462378709108314</c:v>
                </c:pt>
                <c:pt idx="11">
                  <c:v>4.7582246438510198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D1-4254-B87A-FD6E4F2DC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503071"/>
        <c:axId val="1495498079"/>
      </c:lineChart>
      <c:catAx>
        <c:axId val="149550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498079"/>
        <c:crosses val="autoZero"/>
        <c:auto val="1"/>
        <c:lblAlgn val="ctr"/>
        <c:lblOffset val="100"/>
        <c:noMultiLvlLbl val="0"/>
      </c:catAx>
      <c:valAx>
        <c:axId val="1495498079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50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AT por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Page1_1!$E$25:$E$42</c:f>
              <c:strCache>
                <c:ptCount val="18"/>
                <c:pt idx="0">
                  <c:v>FINANCIERO</c:v>
                </c:pt>
                <c:pt idx="1">
                  <c:v>EDUCACIÓN</c:v>
                </c:pt>
                <c:pt idx="2">
                  <c:v>ADMINISTRACIÓN PÚBLICA Y DEFENSA</c:v>
                </c:pt>
                <c:pt idx="3">
                  <c:v>SERVICIO DOMÉSTICO</c:v>
                </c:pt>
                <c:pt idx="4">
                  <c:v>ORGANOS EXTRATERRITORIALES</c:v>
                </c:pt>
                <c:pt idx="5">
                  <c:v>SERVICIOS COMUNITARIOS, SOCIALES Y PERSONALES</c:v>
                </c:pt>
                <c:pt idx="6">
                  <c:v>INMOBILIARIO</c:v>
                </c:pt>
                <c:pt idx="7">
                  <c:v>COMERCIO</c:v>
                </c:pt>
                <c:pt idx="8">
                  <c:v>TRANSPORTE, ALMACENAMIENTO Y COMUNICACIONES</c:v>
                </c:pt>
                <c:pt idx="10">
                  <c:v>SERVICIOS SOCIALES Y DE SALUD</c:v>
                </c:pt>
                <c:pt idx="11">
                  <c:v>HOTELES Y RESTAURANTES</c:v>
                </c:pt>
                <c:pt idx="12">
                  <c:v>ELECTRICO, GAS Y AGUA</c:v>
                </c:pt>
                <c:pt idx="13">
                  <c:v>PESCA</c:v>
                </c:pt>
                <c:pt idx="14">
                  <c:v>CONSTRUCCIÓN</c:v>
                </c:pt>
                <c:pt idx="15">
                  <c:v>INDUSTRIA MANUFACTURERA</c:v>
                </c:pt>
                <c:pt idx="16">
                  <c:v>MINAS Y CANTERAS</c:v>
                </c:pt>
                <c:pt idx="17">
                  <c:v>AGRICULTURA, GANADERÍA, CAZA Y SILVICULTURA</c:v>
                </c:pt>
              </c:strCache>
            </c:strRef>
          </c:cat>
          <c:val>
            <c:numRef>
              <c:f>Page1_1!$F$25:$F$42</c:f>
              <c:numCache>
                <c:formatCode>0.0</c:formatCode>
                <c:ptCount val="18"/>
                <c:pt idx="0">
                  <c:v>0.91953172765865065</c:v>
                </c:pt>
                <c:pt idx="1">
                  <c:v>1.3512260026610918</c:v>
                </c:pt>
                <c:pt idx="2">
                  <c:v>1.5607598517189463</c:v>
                </c:pt>
                <c:pt idx="3">
                  <c:v>2.0820266232255626</c:v>
                </c:pt>
                <c:pt idx="4">
                  <c:v>2.762274146249172</c:v>
                </c:pt>
                <c:pt idx="5">
                  <c:v>3.3105924198594963</c:v>
                </c:pt>
                <c:pt idx="6">
                  <c:v>3.465404575871498</c:v>
                </c:pt>
                <c:pt idx="7">
                  <c:v>3.7387510779559179</c:v>
                </c:pt>
                <c:pt idx="8">
                  <c:v>4.1814047443785043</c:v>
                </c:pt>
                <c:pt idx="9">
                  <c:v>4.7582244969833187</c:v>
                </c:pt>
                <c:pt idx="10">
                  <c:v>5.5620551418111948</c:v>
                </c:pt>
                <c:pt idx="11">
                  <c:v>6.1428590409630148</c:v>
                </c:pt>
                <c:pt idx="12">
                  <c:v>6.5638552021870868</c:v>
                </c:pt>
                <c:pt idx="13">
                  <c:v>6.8263309983811711</c:v>
                </c:pt>
                <c:pt idx="14">
                  <c:v>7.1001600471049349</c:v>
                </c:pt>
                <c:pt idx="15">
                  <c:v>7.6986262457808552</c:v>
                </c:pt>
                <c:pt idx="16">
                  <c:v>12.591742828531228</c:v>
                </c:pt>
                <c:pt idx="17">
                  <c:v>13.754749864620885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5-4429-83D8-AE218649F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75678400"/>
        <c:axId val="1675685888"/>
      </c:barChart>
      <c:catAx>
        <c:axId val="167567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685888"/>
        <c:crosses val="autoZero"/>
        <c:auto val="1"/>
        <c:lblAlgn val="ctr"/>
        <c:lblOffset val="100"/>
        <c:noMultiLvlLbl val="0"/>
      </c:catAx>
      <c:valAx>
        <c:axId val="167568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6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Page1_1!$B$62</c:f>
              <c:strCache>
                <c:ptCount val="1"/>
                <c:pt idx="0">
                  <c:v>Nro Accidentes Trabajo Calificados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A4E-4789-8674-8D71198CC8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A4E-4789-8674-8D71198CC8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A4E-4789-8674-8D71198CC8F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A4E-4789-8674-8D71198CC8F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A4E-4789-8674-8D71198CC8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Page1_1!$A$63:$A$67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Page1_1!$B$63:$B$67</c:f>
              <c:numCache>
                <c:formatCode>#,##0</c:formatCode>
                <c:ptCount val="5"/>
                <c:pt idx="0">
                  <c:v>73357</c:v>
                </c:pt>
                <c:pt idx="1">
                  <c:v>97956</c:v>
                </c:pt>
                <c:pt idx="2">
                  <c:v>152962</c:v>
                </c:pt>
                <c:pt idx="3">
                  <c:v>69227</c:v>
                </c:pt>
                <c:pt idx="4">
                  <c:v>120060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4E-4789-8674-8D71198CC8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824-4D06-86C2-4C5C21A77D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824-4D06-86C2-4C5C21A77D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824-4D06-86C2-4C5C21A77D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824-4D06-86C2-4C5C21A77DD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824-4D06-86C2-4C5C21A77D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Page1_1!$A$41:$A$45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Page1_1!$B$41:$B$45</c:f>
              <c:numCache>
                <c:formatCode>#,##0</c:formatCode>
                <c:ptCount val="5"/>
                <c:pt idx="0">
                  <c:v>4282886.0833333302</c:v>
                </c:pt>
                <c:pt idx="1">
                  <c:v>1538077.75</c:v>
                </c:pt>
                <c:pt idx="2">
                  <c:v>2101645.1666666698</c:v>
                </c:pt>
                <c:pt idx="3">
                  <c:v>1329959.91666667</c:v>
                </c:pt>
                <c:pt idx="4">
                  <c:v>1539349.75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24-4D06-86C2-4C5C21A77D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EL por cada 100 mil trabajadores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Hoja1!$C$250:$N$250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Hoja1!$C$252:$N$252</c:f>
              <c:numCache>
                <c:formatCode>0.0</c:formatCode>
                <c:ptCount val="12"/>
                <c:pt idx="0">
                  <c:v>130.64935164048447</c:v>
                </c:pt>
                <c:pt idx="1">
                  <c:v>110.36753442368332</c:v>
                </c:pt>
                <c:pt idx="2">
                  <c:v>119.24140970793268</c:v>
                </c:pt>
                <c:pt idx="3">
                  <c:v>114.64092655690975</c:v>
                </c:pt>
                <c:pt idx="4">
                  <c:v>108.65027379085728</c:v>
                </c:pt>
                <c:pt idx="5">
                  <c:v>99.235483949802145</c:v>
                </c:pt>
                <c:pt idx="6">
                  <c:v>105.30374482707306</c:v>
                </c:pt>
                <c:pt idx="7">
                  <c:v>94.68109180489715</c:v>
                </c:pt>
                <c:pt idx="8">
                  <c:v>99.6</c:v>
                </c:pt>
                <c:pt idx="9">
                  <c:v>78.626639361116858</c:v>
                </c:pt>
                <c:pt idx="10">
                  <c:v>503.59612738420628</c:v>
                </c:pt>
                <c:pt idx="11">
                  <c:v>394.89439311261805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40-46BB-A01D-66E7DD1AD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2638783"/>
        <c:axId val="1671032111"/>
      </c:lineChart>
      <c:catAx>
        <c:axId val="166263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032111"/>
        <c:crosses val="autoZero"/>
        <c:auto val="1"/>
        <c:lblAlgn val="ctr"/>
        <c:lblOffset val="100"/>
        <c:noMultiLvlLbl val="0"/>
      </c:catAx>
      <c:valAx>
        <c:axId val="1671032111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63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EL por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Page1_1!$E$46:$E$62</c:f>
              <c:strCache>
                <c:ptCount val="17"/>
                <c:pt idx="0">
                  <c:v>CONSTRUCCIÓN</c:v>
                </c:pt>
                <c:pt idx="1">
                  <c:v>EDUCACIÓN</c:v>
                </c:pt>
                <c:pt idx="2">
                  <c:v>SERVICIO DOMÉSTICO</c:v>
                </c:pt>
                <c:pt idx="3">
                  <c:v>COMERCIO</c:v>
                </c:pt>
                <c:pt idx="4">
                  <c:v>ORGANOS EXTRATERRITORIALES</c:v>
                </c:pt>
                <c:pt idx="5">
                  <c:v>FINANCIERO</c:v>
                </c:pt>
                <c:pt idx="6">
                  <c:v>TRANSPORTE, ALMACENAMIENTO Y COMUNICACIONES</c:v>
                </c:pt>
                <c:pt idx="7">
                  <c:v>PESCA</c:v>
                </c:pt>
                <c:pt idx="8">
                  <c:v>ELECTRICO, GAS Y AGUA</c:v>
                </c:pt>
                <c:pt idx="9">
                  <c:v>ADMINISTRACIÓN PÚBLICA Y DEFENSA</c:v>
                </c:pt>
                <c:pt idx="10">
                  <c:v>HOTELES Y RESTAURANTES</c:v>
                </c:pt>
                <c:pt idx="11">
                  <c:v>SERVICIOS COMUNITARIOS, SOCIALES Y PERSONALES</c:v>
                </c:pt>
                <c:pt idx="12">
                  <c:v>INMOBILIARIO</c:v>
                </c:pt>
                <c:pt idx="13">
                  <c:v>INDUSTRIA MANUFACTURERA</c:v>
                </c:pt>
                <c:pt idx="14">
                  <c:v>AGRICULTURA, GANADERÍA, CAZA Y SILVICULTURA</c:v>
                </c:pt>
                <c:pt idx="15">
                  <c:v>MINAS Y CANTERAS</c:v>
                </c:pt>
                <c:pt idx="16">
                  <c:v>SERVICIOS SOCIALES Y DE SALUD</c:v>
                </c:pt>
              </c:strCache>
            </c:strRef>
          </c:cat>
          <c:val>
            <c:numRef>
              <c:f>Page1_1!$F$46:$F$62</c:f>
              <c:numCache>
                <c:formatCode>0.0</c:formatCode>
                <c:ptCount val="17"/>
                <c:pt idx="0">
                  <c:v>27.817023874294463</c:v>
                </c:pt>
                <c:pt idx="1">
                  <c:v>66.42083254134198</c:v>
                </c:pt>
                <c:pt idx="2">
                  <c:v>67.187950960794183</c:v>
                </c:pt>
                <c:pt idx="3">
                  <c:v>68.131789335997198</c:v>
                </c:pt>
                <c:pt idx="4">
                  <c:v>75.678743732854031</c:v>
                </c:pt>
                <c:pt idx="5">
                  <c:v>79.054763916354588</c:v>
                </c:pt>
                <c:pt idx="6">
                  <c:v>95.316651643303061</c:v>
                </c:pt>
                <c:pt idx="7">
                  <c:v>108.93081380395485</c:v>
                </c:pt>
                <c:pt idx="8">
                  <c:v>115.8174292217785</c:v>
                </c:pt>
                <c:pt idx="9">
                  <c:v>136.38795043730968</c:v>
                </c:pt>
                <c:pt idx="10">
                  <c:v>177.77659673411878</c:v>
                </c:pt>
                <c:pt idx="11">
                  <c:v>204.9633980754472</c:v>
                </c:pt>
                <c:pt idx="12">
                  <c:v>208.53990239397845</c:v>
                </c:pt>
                <c:pt idx="13">
                  <c:v>220.35221009994174</c:v>
                </c:pt>
                <c:pt idx="14">
                  <c:v>224.95544374780408</c:v>
                </c:pt>
                <c:pt idx="15">
                  <c:v>257.9573831586153</c:v>
                </c:pt>
                <c:pt idx="16">
                  <c:v>3696.084673318901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2-497A-B079-3C6EAA677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64493712"/>
        <c:axId val="1364494128"/>
      </c:barChart>
      <c:catAx>
        <c:axId val="136449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94128"/>
        <c:crosses val="autoZero"/>
        <c:auto val="1"/>
        <c:lblAlgn val="ctr"/>
        <c:lblOffset val="100"/>
        <c:noMultiLvlLbl val="0"/>
      </c:catAx>
      <c:valAx>
        <c:axId val="136449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9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5C3-41AC-B3F5-056005CBA6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5C3-41AC-B3F5-056005CBA6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5C3-41AC-B3F5-056005CBA6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5C3-41AC-B3F5-056005CBA6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5C3-41AC-B3F5-056005CBA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Page1_1!$A$41:$A$45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Page1_1!$B$41:$B$45</c:f>
              <c:numCache>
                <c:formatCode>#,##0</c:formatCode>
                <c:ptCount val="5"/>
                <c:pt idx="0">
                  <c:v>4282886.0833333302</c:v>
                </c:pt>
                <c:pt idx="1">
                  <c:v>1538077.75</c:v>
                </c:pt>
                <c:pt idx="2">
                  <c:v>2101645.1666666698</c:v>
                </c:pt>
                <c:pt idx="3">
                  <c:v>1329959.91666667</c:v>
                </c:pt>
                <c:pt idx="4">
                  <c:v>1539349.75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C3-41AC-B3F5-056005CBA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Page1_1!$B$80</c:f>
              <c:strCache>
                <c:ptCount val="1"/>
                <c:pt idx="0">
                  <c:v>Nro Enfermedades Profesionales Calificadas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BDC-4615-A06B-442FA8D52F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BDC-4615-A06B-442FA8D52F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BDC-4615-A06B-442FA8D52F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BDC-4615-A06B-442FA8D52F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BDC-4615-A06B-442FA8D52F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Page1_1!$A$81:$A$85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Page1_1!$B$81:$B$85</c:f>
              <c:numCache>
                <c:formatCode>#,##0</c:formatCode>
                <c:ptCount val="5"/>
                <c:pt idx="0">
                  <c:v>6806</c:v>
                </c:pt>
                <c:pt idx="1">
                  <c:v>2631</c:v>
                </c:pt>
                <c:pt idx="2">
                  <c:v>29979</c:v>
                </c:pt>
                <c:pt idx="3">
                  <c:v>1495</c:v>
                </c:pt>
                <c:pt idx="4">
                  <c:v>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DC-4615-A06B-442FA8D52F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muerte por cada 100 mil trabajadores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Hoja1!$C$270:$N$270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Hoja1!$C$272:$N$272</c:f>
              <c:numCache>
                <c:formatCode>0.0</c:formatCode>
                <c:ptCount val="12"/>
                <c:pt idx="0">
                  <c:v>10.141395414915159</c:v>
                </c:pt>
                <c:pt idx="1">
                  <c:v>9.2406308270644608</c:v>
                </c:pt>
                <c:pt idx="2">
                  <c:v>8.0419452682759722</c:v>
                </c:pt>
                <c:pt idx="3">
                  <c:v>8.5590821472416003</c:v>
                </c:pt>
                <c:pt idx="4">
                  <c:v>6.3668389070028626</c:v>
                </c:pt>
                <c:pt idx="5">
                  <c:v>5.8611378394644706</c:v>
                </c:pt>
                <c:pt idx="6">
                  <c:v>6.0461003698480278</c:v>
                </c:pt>
                <c:pt idx="7">
                  <c:v>5.5499339675109995</c:v>
                </c:pt>
                <c:pt idx="8" formatCode="_-* #,##0.0_-;\-* #,##0.0_-;_-* &quot;-&quot;_-;_-@_-">
                  <c:v>5.5</c:v>
                </c:pt>
                <c:pt idx="9">
                  <c:v>4.7</c:v>
                </c:pt>
                <c:pt idx="10">
                  <c:v>4.4846637341839042</c:v>
                </c:pt>
                <c:pt idx="11">
                  <c:v>5.6299719458251181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DA-4F0C-8364-D9755922D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615487"/>
        <c:axId val="575615903"/>
      </c:lineChart>
      <c:catAx>
        <c:axId val="57561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615903"/>
        <c:crosses val="autoZero"/>
        <c:auto val="1"/>
        <c:lblAlgn val="ctr"/>
        <c:lblOffset val="100"/>
        <c:noMultiLvlLbl val="0"/>
      </c:catAx>
      <c:valAx>
        <c:axId val="575615903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615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Tasa de muerte por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Page1_1!$E$67:$E$83</c:f>
              <c:strCache>
                <c:ptCount val="17"/>
                <c:pt idx="0">
                  <c:v>ORGANOS EXTRATERRITORIALES</c:v>
                </c:pt>
                <c:pt idx="1">
                  <c:v>EDUCACIÓN</c:v>
                </c:pt>
                <c:pt idx="2">
                  <c:v>FINANCIERO</c:v>
                </c:pt>
                <c:pt idx="3">
                  <c:v>HOTELES Y RESTAURANTES</c:v>
                </c:pt>
                <c:pt idx="4">
                  <c:v>COMERCIO</c:v>
                </c:pt>
                <c:pt idx="5">
                  <c:v>SERVICIO DOMÉSTICO</c:v>
                </c:pt>
                <c:pt idx="6">
                  <c:v>INMOBILIARIO</c:v>
                </c:pt>
                <c:pt idx="7">
                  <c:v>ADMINISTRACIÓN PÚBLICA Y DEFENSA</c:v>
                </c:pt>
                <c:pt idx="8">
                  <c:v>INDUSTRIA MANUFACTURERA</c:v>
                </c:pt>
                <c:pt idx="9">
                  <c:v>SERVICIOS COMUNITARIOS, SOCIALES Y PERSONALES</c:v>
                </c:pt>
                <c:pt idx="10">
                  <c:v>CONSTRUCCIÓN</c:v>
                </c:pt>
                <c:pt idx="11">
                  <c:v>ELECTRICO, GAS Y AGUA</c:v>
                </c:pt>
                <c:pt idx="12">
                  <c:v>AGRICULTURA, GANADERÍA, CAZA Y SILVICULTURA</c:v>
                </c:pt>
                <c:pt idx="13">
                  <c:v>TRANSPORTE, ALMACENAMIENTO Y COMUNICACIONES</c:v>
                </c:pt>
                <c:pt idx="14">
                  <c:v>SERVICIOS SOCIALES Y DE SALUD</c:v>
                </c:pt>
                <c:pt idx="15">
                  <c:v>PESCA</c:v>
                </c:pt>
                <c:pt idx="16">
                  <c:v>MINAS Y CANTERAS</c:v>
                </c:pt>
              </c:strCache>
            </c:strRef>
          </c:cat>
          <c:val>
            <c:numRef>
              <c:f>Page1_1!$F$67:$F$83</c:f>
              <c:numCache>
                <c:formatCode>0.0</c:formatCode>
                <c:ptCount val="17"/>
                <c:pt idx="0">
                  <c:v>0</c:v>
                </c:pt>
                <c:pt idx="1">
                  <c:v>0.72989925869606576</c:v>
                </c:pt>
                <c:pt idx="2">
                  <c:v>1.1095405461944503</c:v>
                </c:pt>
                <c:pt idx="3">
                  <c:v>1.9930111741493137</c:v>
                </c:pt>
                <c:pt idx="4">
                  <c:v>2.2965771686291192</c:v>
                </c:pt>
                <c:pt idx="5">
                  <c:v>2.3995696771712205</c:v>
                </c:pt>
                <c:pt idx="6">
                  <c:v>3.5857904391545756</c:v>
                </c:pt>
                <c:pt idx="7">
                  <c:v>3.6407461102361927</c:v>
                </c:pt>
                <c:pt idx="8">
                  <c:v>3.6652644848307139</c:v>
                </c:pt>
                <c:pt idx="9">
                  <c:v>4.058681150008856</c:v>
                </c:pt>
                <c:pt idx="10">
                  <c:v>5.6283472430479069</c:v>
                </c:pt>
                <c:pt idx="11">
                  <c:v>7.8079165767491121</c:v>
                </c:pt>
                <c:pt idx="12">
                  <c:v>8.1169490012094254</c:v>
                </c:pt>
                <c:pt idx="13">
                  <c:v>8.247552551830168</c:v>
                </c:pt>
                <c:pt idx="14">
                  <c:v>13.396845765201233</c:v>
                </c:pt>
                <c:pt idx="15">
                  <c:v>18.155135633992476</c:v>
                </c:pt>
                <c:pt idx="16">
                  <c:v>67.816805891822696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0-409B-A859-BB976B00E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64481232"/>
        <c:axId val="1364474992"/>
      </c:barChart>
      <c:catAx>
        <c:axId val="136448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74992"/>
        <c:crosses val="autoZero"/>
        <c:auto val="1"/>
        <c:lblAlgn val="ctr"/>
        <c:lblOffset val="100"/>
        <c:noMultiLvlLbl val="0"/>
      </c:catAx>
      <c:valAx>
        <c:axId val="136447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8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Ocupados vs. afiliados al SGRL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Ocupados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Hoja1!$F$30:$P$30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Hoja1!$H$101:$R$101</c:f>
              <c:numCache>
                <c:formatCode>0.0</c:formatCode>
                <c:ptCount val="11"/>
                <c:pt idx="0">
                  <c:v>20.0195109225</c:v>
                </c:pt>
                <c:pt idx="1">
                  <c:v>20.696417431620109</c:v>
                </c:pt>
                <c:pt idx="2">
                  <c:v>21.048193416666667</c:v>
                </c:pt>
                <c:pt idx="3">
                  <c:v>21.503322833333335</c:v>
                </c:pt>
                <c:pt idx="4">
                  <c:v>22.017192083333331</c:v>
                </c:pt>
                <c:pt idx="5">
                  <c:v>22.156140916666669</c:v>
                </c:pt>
                <c:pt idx="6">
                  <c:v>22.382580416666666</c:v>
                </c:pt>
                <c:pt idx="7">
                  <c:v>22.457154250000002</c:v>
                </c:pt>
                <c:pt idx="8">
                  <c:v>22.286999999999999</c:v>
                </c:pt>
                <c:pt idx="9">
                  <c:v>19.843475083333335</c:v>
                </c:pt>
                <c:pt idx="10">
                  <c:v>21.08683266666667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1D-4C43-A2DD-01FA74135A56}"/>
            </c:ext>
          </c:extLst>
        </c:ser>
        <c:ser>
          <c:idx val="1"/>
          <c:order val="1"/>
          <c:tx>
            <c:v>Afiliados al SGRL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Hoja1!$F$30:$P$30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Hoja1!$F$31:$P$31</c:f>
              <c:numCache>
                <c:formatCode>_-* #,##0.0_-;\-* #,##0.0_-;_-* "-"??_-;_-@_-</c:formatCode>
                <c:ptCount val="11"/>
                <c:pt idx="0">
                  <c:v>7.4994879166666699</c:v>
                </c:pt>
                <c:pt idx="1">
                  <c:v>8.4307956666666701</c:v>
                </c:pt>
                <c:pt idx="2">
                  <c:v>8.2719152499999993</c:v>
                </c:pt>
                <c:pt idx="3" formatCode="0.0">
                  <c:v>8.9369312499999989</c:v>
                </c:pt>
                <c:pt idx="4" formatCode="0.0">
                  <c:v>9.6568276666666701</c:v>
                </c:pt>
                <c:pt idx="5" formatCode="0.0">
                  <c:v>10.039529</c:v>
                </c:pt>
                <c:pt idx="6" formatCode="0.0">
                  <c:v>10.237810999999999</c:v>
                </c:pt>
                <c:pt idx="7" formatCode="0.0">
                  <c:v>10.4875954166667</c:v>
                </c:pt>
                <c:pt idx="8" formatCode="0.0">
                  <c:v>10.431578999999999</c:v>
                </c:pt>
                <c:pt idx="9" formatCode="0.0">
                  <c:v>10.123389999999999</c:v>
                </c:pt>
                <c:pt idx="10" formatCode="0.0">
                  <c:v>10.799343333333299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1D-4C43-A2DD-01FA74135A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8854495"/>
        <c:axId val="308858239"/>
      </c:lineChart>
      <c:catAx>
        <c:axId val="30885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58239"/>
        <c:crosses val="autoZero"/>
        <c:auto val="1"/>
        <c:lblAlgn val="ctr"/>
        <c:lblOffset val="100"/>
        <c:noMultiLvlLbl val="0"/>
      </c:catAx>
      <c:valAx>
        <c:axId val="308858239"/>
        <c:scaling>
          <c:orientation val="minMax"/>
          <c:max val="24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Millones de trabajadores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54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5C3-41AC-B3F5-056005CBA6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5C3-41AC-B3F5-056005CBA6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5C3-41AC-B3F5-056005CBA6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5C3-41AC-B3F5-056005CBA6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5C3-41AC-B3F5-056005CBA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Page1_1!$A$41:$A$45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Page1_1!$B$41:$B$45</c:f>
              <c:numCache>
                <c:formatCode>#,##0</c:formatCode>
                <c:ptCount val="5"/>
                <c:pt idx="0">
                  <c:v>4282886.0833333302</c:v>
                </c:pt>
                <c:pt idx="1">
                  <c:v>1538077.75</c:v>
                </c:pt>
                <c:pt idx="2">
                  <c:v>2101645.1666666698</c:v>
                </c:pt>
                <c:pt idx="3">
                  <c:v>1329959.91666667</c:v>
                </c:pt>
                <c:pt idx="4">
                  <c:v>1539349.75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C3-41AC-B3F5-056005CBA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F57-481E-89C8-0E4A406092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F57-481E-89C8-0E4A406092B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F57-481E-89C8-0E4A406092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F57-481E-89C8-0E4A406092B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F57-481E-89C8-0E4A40609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Page1_1!$A$103:$A$107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Page1_1!$B$103:$B$107</c:f>
              <c:numCache>
                <c:formatCode>#,##0</c:formatCode>
                <c:ptCount val="5"/>
                <c:pt idx="0">
                  <c:v>80</c:v>
                </c:pt>
                <c:pt idx="1">
                  <c:v>42</c:v>
                </c:pt>
                <c:pt idx="2">
                  <c:v>152</c:v>
                </c:pt>
                <c:pt idx="3">
                  <c:v>111</c:v>
                </c:pt>
                <c:pt idx="4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57-481E-89C8-0E4A406092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Hoja1!$E$2</c:f>
              <c:strCache>
                <c:ptCount val="1"/>
                <c:pt idx="0">
                  <c:v>PRESTACIONES ECONÓMICAS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Hoja1!$D$3:$D$13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Hoja1!$E$3:$E$13</c:f>
              <c:numCache>
                <c:formatCode>_-"$"\ * #,##0_-;\-"$"\ * #,##0_-;_-"$"\ * "-"??_-;_-@_-</c:formatCode>
                <c:ptCount val="11"/>
                <c:pt idx="0">
                  <c:v>484.73899999999998</c:v>
                </c:pt>
                <c:pt idx="1">
                  <c:v>573.33199999999999</c:v>
                </c:pt>
                <c:pt idx="2">
                  <c:v>577.22</c:v>
                </c:pt>
                <c:pt idx="3">
                  <c:v>662.60400000000004</c:v>
                </c:pt>
                <c:pt idx="4">
                  <c:v>602.09799999999996</c:v>
                </c:pt>
                <c:pt idx="5">
                  <c:v>559.41899999999998</c:v>
                </c:pt>
                <c:pt idx="6">
                  <c:v>591.74300000000005</c:v>
                </c:pt>
                <c:pt idx="7">
                  <c:v>648.74</c:v>
                </c:pt>
                <c:pt idx="8">
                  <c:v>693.73400000000004</c:v>
                </c:pt>
                <c:pt idx="9">
                  <c:v>590.71</c:v>
                </c:pt>
                <c:pt idx="10">
                  <c:v>579.49199999999996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6-4074-9786-D264DCD55C15}"/>
            </c:ext>
          </c:extLst>
        </c:ser>
        <c:ser>
          <c:idx val="1"/>
          <c:order val="1"/>
          <c:tx>
            <c:strRef>
              <c:f>Hoja1!$F$2</c:f>
              <c:strCache>
                <c:ptCount val="1"/>
                <c:pt idx="0">
                  <c:v>PRESTACIONES ASISTENCIALES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Hoja1!$D$3:$D$13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Hoja1!$F$3:$F$13</c:f>
              <c:numCache>
                <c:formatCode>_-"$"\ * #,##0_-;\-"$"\ * #,##0_-;_-"$"\ * "-"??_-;_-@_-</c:formatCode>
                <c:ptCount val="11"/>
                <c:pt idx="0">
                  <c:v>330.00400000000002</c:v>
                </c:pt>
                <c:pt idx="1">
                  <c:v>404.92500000000001</c:v>
                </c:pt>
                <c:pt idx="2">
                  <c:v>478.64699999999999</c:v>
                </c:pt>
                <c:pt idx="3">
                  <c:v>558.94100000000003</c:v>
                </c:pt>
                <c:pt idx="4">
                  <c:v>584.54399999999998</c:v>
                </c:pt>
                <c:pt idx="5">
                  <c:v>679.45399999999995</c:v>
                </c:pt>
                <c:pt idx="6">
                  <c:v>655.81100000000004</c:v>
                </c:pt>
                <c:pt idx="7">
                  <c:v>719.846</c:v>
                </c:pt>
                <c:pt idx="8">
                  <c:v>720.3</c:v>
                </c:pt>
                <c:pt idx="9">
                  <c:v>623.20899999999995</c:v>
                </c:pt>
                <c:pt idx="10">
                  <c:v>681.947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6-4074-9786-D264DCD55C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72466912"/>
        <c:axId val="1472458592"/>
      </c:barChart>
      <c:catAx>
        <c:axId val="14724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58592"/>
        <c:crosses val="autoZero"/>
        <c:auto val="1"/>
        <c:lblAlgn val="ctr"/>
        <c:lblOffset val="100"/>
        <c:noMultiLvlLbl val="0"/>
      </c:catAx>
      <c:valAx>
        <c:axId val="147245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6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Casos!$I$20</c:f>
              <c:strCache>
                <c:ptCount val="1"/>
                <c:pt idx="0">
                  <c:v>Recuperados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Casos!$J$17:$V$18</c:f>
              <c:multiLvlStrCache>
                <c:ptCount val="13"/>
                <c:lvl>
                  <c:pt idx="0">
                    <c:v> 31 de diciembre </c:v>
                  </c:pt>
                  <c:pt idx="1">
                    <c:v> 31 de enero </c:v>
                  </c:pt>
                  <c:pt idx="2">
                    <c:v> 31 de marzo </c:v>
                  </c:pt>
                  <c:pt idx="3">
                    <c:v> 30 de abril </c:v>
                  </c:pt>
                  <c:pt idx="4">
                    <c:v>  31 de mayo  </c:v>
                  </c:pt>
                  <c:pt idx="5">
                    <c:v> 30 de junio </c:v>
                  </c:pt>
                  <c:pt idx="6">
                    <c:v> 31 de julio </c:v>
                  </c:pt>
                  <c:pt idx="7">
                    <c:v> 31 de agosto </c:v>
                  </c:pt>
                  <c:pt idx="8">
                    <c:v> 31 de septiembre </c:v>
                  </c:pt>
                  <c:pt idx="9">
                    <c:v> 31 de octubre </c:v>
                  </c:pt>
                  <c:pt idx="10">
                    <c:v> 31 de noviembre </c:v>
                  </c:pt>
                  <c:pt idx="11">
                    <c:v> 31 de diciembre </c:v>
                  </c:pt>
                  <c:pt idx="12">
                    <c:v> 31 de enero </c:v>
                  </c:pt>
                </c:lvl>
                <c:lvl>
                  <c:pt idx="0">
                    <c:v>Evolución de casos</c:v>
                  </c:pt>
                </c:lvl>
              </c:multiLvlStrCache>
            </c:multiLvlStrRef>
          </c:cat>
          <c:val>
            <c:numRef>
              <c:f>Casos!$J$20:$V$20</c:f>
              <c:numCache>
                <c:formatCode>_-* #,##0_-;\-* #,##0_-;_-* "-"??_-;_-@_-</c:formatCode>
                <c:ptCount val="13"/>
                <c:pt idx="0">
                  <c:v>56119</c:v>
                </c:pt>
                <c:pt idx="1">
                  <c:v>81092</c:v>
                </c:pt>
                <c:pt idx="2">
                  <c:v>87318</c:v>
                </c:pt>
                <c:pt idx="3">
                  <c:v>90585</c:v>
                </c:pt>
                <c:pt idx="4">
                  <c:v>96417</c:v>
                </c:pt>
                <c:pt idx="5">
                  <c:v>109126</c:v>
                </c:pt>
                <c:pt idx="6">
                  <c:v>125962</c:v>
                </c:pt>
                <c:pt idx="7">
                  <c:v>127895</c:v>
                </c:pt>
                <c:pt idx="8">
                  <c:v>103868</c:v>
                </c:pt>
                <c:pt idx="9">
                  <c:v>104055</c:v>
                </c:pt>
                <c:pt idx="10">
                  <c:v>132238</c:v>
                </c:pt>
                <c:pt idx="11">
                  <c:v>135486</c:v>
                </c:pt>
                <c:pt idx="12">
                  <c:v>155673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C-44E9-80FB-26E25A7F05C4}"/>
            </c:ext>
          </c:extLst>
        </c:ser>
        <c:ser>
          <c:idx val="3"/>
          <c:order val="1"/>
          <c:tx>
            <c:strRef>
              <c:f>Casos!$I$22</c:f>
              <c:strCache>
                <c:ptCount val="1"/>
                <c:pt idx="0">
                  <c:v>Activos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Casos!$J$17:$V$18</c:f>
              <c:multiLvlStrCache>
                <c:ptCount val="13"/>
                <c:lvl>
                  <c:pt idx="0">
                    <c:v> 31 de diciembre </c:v>
                  </c:pt>
                  <c:pt idx="1">
                    <c:v> 31 de enero </c:v>
                  </c:pt>
                  <c:pt idx="2">
                    <c:v> 31 de marzo </c:v>
                  </c:pt>
                  <c:pt idx="3">
                    <c:v> 30 de abril </c:v>
                  </c:pt>
                  <c:pt idx="4">
                    <c:v>  31 de mayo  </c:v>
                  </c:pt>
                  <c:pt idx="5">
                    <c:v> 30 de junio </c:v>
                  </c:pt>
                  <c:pt idx="6">
                    <c:v> 31 de julio </c:v>
                  </c:pt>
                  <c:pt idx="7">
                    <c:v> 31 de agosto </c:v>
                  </c:pt>
                  <c:pt idx="8">
                    <c:v> 31 de septiembre </c:v>
                  </c:pt>
                  <c:pt idx="9">
                    <c:v> 31 de octubre </c:v>
                  </c:pt>
                  <c:pt idx="10">
                    <c:v> 31 de noviembre </c:v>
                  </c:pt>
                  <c:pt idx="11">
                    <c:v> 31 de diciembre </c:v>
                  </c:pt>
                  <c:pt idx="12">
                    <c:v> 31 de enero </c:v>
                  </c:pt>
                </c:lvl>
                <c:lvl>
                  <c:pt idx="0">
                    <c:v>Evolución de casos</c:v>
                  </c:pt>
                </c:lvl>
              </c:multiLvlStrCache>
            </c:multiLvlStrRef>
          </c:cat>
          <c:val>
            <c:numRef>
              <c:f>Casos!$J$22:$V$22</c:f>
              <c:numCache>
                <c:formatCode>_-* #,##0_-;\-* #,##0_-;_-* "-"??_-;_-@_-</c:formatCode>
                <c:ptCount val="13"/>
                <c:pt idx="0">
                  <c:v>31438</c:v>
                </c:pt>
                <c:pt idx="1">
                  <c:v>21162</c:v>
                </c:pt>
                <c:pt idx="2">
                  <c:v>20050</c:v>
                </c:pt>
                <c:pt idx="3">
                  <c:v>22416</c:v>
                </c:pt>
                <c:pt idx="4">
                  <c:v>39962</c:v>
                </c:pt>
                <c:pt idx="5">
                  <c:v>27632</c:v>
                </c:pt>
                <c:pt idx="6">
                  <c:v>15096</c:v>
                </c:pt>
                <c:pt idx="7">
                  <c:v>14997</c:v>
                </c:pt>
                <c:pt idx="8">
                  <c:v>43778</c:v>
                </c:pt>
                <c:pt idx="9">
                  <c:v>43723</c:v>
                </c:pt>
                <c:pt idx="10">
                  <c:v>16425</c:v>
                </c:pt>
                <c:pt idx="11">
                  <c:v>16674</c:v>
                </c:pt>
                <c:pt idx="12">
                  <c:v>15682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C-44E9-80FB-26E25A7F0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5929792"/>
        <c:axId val="645926512"/>
      </c:lineChart>
      <c:catAx>
        <c:axId val="6459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26512"/>
        <c:crosses val="autoZero"/>
        <c:auto val="1"/>
        <c:lblAlgn val="ctr"/>
        <c:lblOffset val="100"/>
        <c:noMultiLvlLbl val="0"/>
      </c:catAx>
      <c:valAx>
        <c:axId val="64592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'[Gráfico en Microsoft PowerPoint]Número EL'!$B$1</c:f>
              <c:strCache>
                <c:ptCount val="1"/>
                <c:pt idx="0">
                  <c:v>Número de EL con diagnóstico psicosocial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hade val="51000"/>
                    <a:satMod val="130000"/>
                  </a:schemeClr>
                </a:gs>
                <a:gs pos="80000">
                  <a:schemeClr val="accent1">
                    <a:shade val="76000"/>
                    <a:shade val="93000"/>
                    <a:satMod val="130000"/>
                  </a:schemeClr>
                </a:gs>
                <a:gs pos="100000">
                  <a:schemeClr val="accent1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PowerPoint]Número EL'!$A$2:$A$6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PowerPoint]Número EL'!$B$2:$B$6</c:f>
              <c:numCache>
                <c:formatCode>_-* #,##0_-;\-* #,##0_-;_-* "-"??_-;_-@_-</c:formatCode>
                <c:ptCount val="5"/>
                <c:pt idx="0">
                  <c:v>1140</c:v>
                </c:pt>
                <c:pt idx="1">
                  <c:v>1641</c:v>
                </c:pt>
                <c:pt idx="2">
                  <c:v>1373</c:v>
                </c:pt>
                <c:pt idx="3">
                  <c:v>1000</c:v>
                </c:pt>
                <c:pt idx="4">
                  <c:v>1184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E-4E5A-8323-A4943FDCF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2408671"/>
        <c:axId val="392412831"/>
      </c:barChart>
      <c:catAx>
        <c:axId val="39240867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12831"/>
        <c:crosses val="autoZero"/>
        <c:auto val="1"/>
        <c:lblAlgn val="ctr"/>
        <c:lblOffset val="100"/>
        <c:noMultiLvlLbl val="0"/>
      </c:catAx>
      <c:valAx>
        <c:axId val="39241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408671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Distribución de los diagnósticos de riesgo psicosocial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52134412660618E-2"/>
          <c:y val="0.11254357163551561"/>
          <c:w val="0.9514478655873394"/>
          <c:h val="0.55462569322036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'[Gráfico en Microsoft PowerPoint]EL x diag'!$B$7</c:f>
              <c:strCache>
                <c:ptCount val="1"/>
                <c:pt idx="0">
                  <c:v>Trastorno mixto ansioso-depresivo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diag'!$B$8:$B$12</c:f>
              <c:numCache>
                <c:formatCode>0%</c:formatCode>
                <c:ptCount val="5"/>
                <c:pt idx="0">
                  <c:v>0.54649122807017547</c:v>
                </c:pt>
                <c:pt idx="1">
                  <c:v>0.53016453382084094</c:v>
                </c:pt>
                <c:pt idx="2">
                  <c:v>0.50473415877640204</c:v>
                </c:pt>
                <c:pt idx="3">
                  <c:v>0.5</c:v>
                </c:pt>
                <c:pt idx="4">
                  <c:v>0.57094594594594594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D-4CE9-B25B-2A13B64E8CB2}"/>
            </c:ext>
          </c:extLst>
        </c:ser>
        <c:ser>
          <c:idx val="1"/>
          <c:order val="1"/>
          <c:tx>
            <c:strRef>
              <c:f>'[Gráfico en Microsoft PowerPoint]EL x diag'!$C$7</c:f>
              <c:strCache>
                <c:ptCount val="1"/>
                <c:pt idx="0">
                  <c:v>Depresión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diag'!$C$8:$C$12</c:f>
              <c:numCache>
                <c:formatCode>0%</c:formatCode>
                <c:ptCount val="5"/>
                <c:pt idx="0">
                  <c:v>0.21052631578947367</c:v>
                </c:pt>
                <c:pt idx="1">
                  <c:v>0.18037781840341255</c:v>
                </c:pt>
                <c:pt idx="2">
                  <c:v>0.2534595775673707</c:v>
                </c:pt>
                <c:pt idx="3">
                  <c:v>0.28299999999999997</c:v>
                </c:pt>
                <c:pt idx="4">
                  <c:v>0.20016891891891891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D-4CE9-B25B-2A13B64E8CB2}"/>
            </c:ext>
          </c:extLst>
        </c:ser>
        <c:ser>
          <c:idx val="2"/>
          <c:order val="2"/>
          <c:tx>
            <c:strRef>
              <c:f>'[Gráfico en Microsoft PowerPoint]EL x diag'!$D$7</c:f>
              <c:strCache>
                <c:ptCount val="1"/>
                <c:pt idx="0">
                  <c:v>Trastornos de adaptación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diag'!$D$8:$D$12</c:f>
              <c:numCache>
                <c:formatCode>0%</c:formatCode>
                <c:ptCount val="5"/>
                <c:pt idx="0">
                  <c:v>0.11315789473684211</c:v>
                </c:pt>
                <c:pt idx="1">
                  <c:v>0.10786106032906764</c:v>
                </c:pt>
                <c:pt idx="2">
                  <c:v>0.13765477057538236</c:v>
                </c:pt>
                <c:pt idx="3">
                  <c:v>9.0999999999999998E-2</c:v>
                </c:pt>
                <c:pt idx="4">
                  <c:v>0.11739864864864864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FD-4CE9-B25B-2A13B64E8CB2}"/>
            </c:ext>
          </c:extLst>
        </c:ser>
        <c:ser>
          <c:idx val="3"/>
          <c:order val="3"/>
          <c:tx>
            <c:strRef>
              <c:f>'[Gráfico en Microsoft PowerPoint]EL x diag'!$E$7</c:f>
              <c:strCache>
                <c:ptCount val="1"/>
                <c:pt idx="0">
                  <c:v>Trastorno de ansiedad generalizada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diag'!$E$8:$E$12</c:f>
              <c:numCache>
                <c:formatCode>0%</c:formatCode>
                <c:ptCount val="5"/>
                <c:pt idx="0">
                  <c:v>4.12280701754386E-2</c:v>
                </c:pt>
                <c:pt idx="1">
                  <c:v>5.9719683120048751E-2</c:v>
                </c:pt>
                <c:pt idx="2">
                  <c:v>4.8069919883466858E-2</c:v>
                </c:pt>
                <c:pt idx="3">
                  <c:v>6.0999999999999999E-2</c:v>
                </c:pt>
                <c:pt idx="4">
                  <c:v>5.9121621621621621E-2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FD-4CE9-B25B-2A13B64E8CB2}"/>
            </c:ext>
          </c:extLst>
        </c:ser>
        <c:ser>
          <c:idx val="4"/>
          <c:order val="4"/>
          <c:tx>
            <c:strRef>
              <c:f>'[Gráfico en Microsoft PowerPoint]EL x diag'!$F$7</c:f>
              <c:strCache>
                <c:ptCount val="1"/>
                <c:pt idx="0">
                  <c:v>Trastorno de estrés postraumatico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diag'!$F$8:$F$12</c:f>
              <c:numCache>
                <c:formatCode>0%</c:formatCode>
                <c:ptCount val="5"/>
                <c:pt idx="0">
                  <c:v>5.526315789473684E-2</c:v>
                </c:pt>
                <c:pt idx="1">
                  <c:v>7.0079219987812316E-2</c:v>
                </c:pt>
                <c:pt idx="2">
                  <c:v>2.9133284777858703E-2</c:v>
                </c:pt>
                <c:pt idx="3">
                  <c:v>2.1000000000000001E-2</c:v>
                </c:pt>
                <c:pt idx="4">
                  <c:v>3.5472972972972971E-2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FD-4CE9-B25B-2A13B64E8CB2}"/>
            </c:ext>
          </c:extLst>
        </c:ser>
        <c:ser>
          <c:idx val="5"/>
          <c:order val="5"/>
          <c:tx>
            <c:strRef>
              <c:f>'[Gráfico en Microsoft PowerPoint]EL x diag'!$G$7</c:f>
              <c:strCache>
                <c:ptCount val="1"/>
                <c:pt idx="0">
                  <c:v>Reacción a estrés grave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diag'!$G$8:$G$12</c:f>
              <c:numCache>
                <c:formatCode>0%</c:formatCode>
                <c:ptCount val="5"/>
                <c:pt idx="0">
                  <c:v>5.263157894736842E-3</c:v>
                </c:pt>
                <c:pt idx="1">
                  <c:v>1.8281535648994516E-2</c:v>
                </c:pt>
                <c:pt idx="2">
                  <c:v>6.5549890750182084E-3</c:v>
                </c:pt>
                <c:pt idx="3">
                  <c:v>7.0000000000000001E-3</c:v>
                </c:pt>
                <c:pt idx="4">
                  <c:v>7.6013513513513518E-3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FD-4CE9-B25B-2A13B64E8CB2}"/>
            </c:ext>
          </c:extLst>
        </c:ser>
        <c:ser>
          <c:idx val="6"/>
          <c:order val="6"/>
          <c:tx>
            <c:strRef>
              <c:f>'[Gráfico en Microsoft PowerPoint]EL x diag'!$H$7</c:f>
              <c:strCache>
                <c:ptCount val="1"/>
                <c:pt idx="0">
                  <c:v>Reacción de estrés agudo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diag'!$H$8:$H$12</c:f>
              <c:numCache>
                <c:formatCode>0%</c:formatCode>
                <c:ptCount val="5"/>
                <c:pt idx="0">
                  <c:v>3.5087719298245615E-3</c:v>
                </c:pt>
                <c:pt idx="1">
                  <c:v>6.0938452163315053E-3</c:v>
                </c:pt>
                <c:pt idx="2">
                  <c:v>5.826656955571741E-3</c:v>
                </c:pt>
                <c:pt idx="3">
                  <c:v>2.1999999999999999E-2</c:v>
                </c:pt>
                <c:pt idx="4">
                  <c:v>3.3783783783783786E-3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FD-4CE9-B25B-2A13B64E8CB2}"/>
            </c:ext>
          </c:extLst>
        </c:ser>
        <c:ser>
          <c:idx val="7"/>
          <c:order val="7"/>
          <c:tx>
            <c:strRef>
              <c:f>'[Gráfico en Microsoft PowerPoint]EL x diag'!$I$7</c:f>
              <c:strCache>
                <c:ptCount val="1"/>
                <c:pt idx="0">
                  <c:v>Trastorno de pánico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diag'!$I$8:$I$12</c:f>
              <c:numCache>
                <c:formatCode>0%</c:formatCode>
                <c:ptCount val="5"/>
                <c:pt idx="0">
                  <c:v>1.2280701754385965E-2</c:v>
                </c:pt>
                <c:pt idx="1">
                  <c:v>1.2797074954296161E-2</c:v>
                </c:pt>
                <c:pt idx="2">
                  <c:v>7.2833211944646759E-3</c:v>
                </c:pt>
                <c:pt idx="3">
                  <c:v>1E-3</c:v>
                </c:pt>
                <c:pt idx="4">
                  <c:v>3.3783783783783786E-3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FD-4CE9-B25B-2A13B64E8CB2}"/>
            </c:ext>
          </c:extLst>
        </c:ser>
        <c:ser>
          <c:idx val="8"/>
          <c:order val="8"/>
          <c:tx>
            <c:strRef>
              <c:f>'[Gráfico en Microsoft PowerPoint]EL x diag'!$J$7</c:f>
              <c:strCache>
                <c:ptCount val="1"/>
                <c:pt idx="0">
                  <c:v>Trastornos del sueño debidos a factores no orgánicos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diag'!$J$8:$J$12</c:f>
              <c:numCache>
                <c:formatCode>0%</c:formatCode>
                <c:ptCount val="5"/>
                <c:pt idx="0">
                  <c:v>1.0526315789473684E-2</c:v>
                </c:pt>
                <c:pt idx="1">
                  <c:v>1.4625228519195612E-2</c:v>
                </c:pt>
                <c:pt idx="2">
                  <c:v>7.2833211944646759E-3</c:v>
                </c:pt>
                <c:pt idx="3">
                  <c:v>1.4E-2</c:v>
                </c:pt>
                <c:pt idx="4">
                  <c:v>2.5337837837837839E-3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FD-4CE9-B25B-2A13B64E8CB2}"/>
            </c:ext>
          </c:extLst>
        </c:ser>
        <c:ser>
          <c:idx val="9"/>
          <c:order val="9"/>
          <c:tx>
            <c:strRef>
              <c:f>'[Gráfico en Microsoft PowerPoint]EL x diag'!$K$7</c:f>
              <c:strCache>
                <c:ptCount val="1"/>
                <c:pt idx="0">
                  <c:v>Trastornos psicóticos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'[Gráfico en Microsoft PowerPoint]EL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PowerPoint]EL x diag'!$K$8:$K$12</c:f>
              <c:numCache>
                <c:formatCode>0%</c:formatCode>
                <c:ptCount val="5"/>
                <c:pt idx="0">
                  <c:v>1.7543859649122807E-3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FD-4CE9-B25B-2A13B64E8C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7475920"/>
        <c:axId val="767485904"/>
      </c:barChart>
      <c:catAx>
        <c:axId val="76747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85904"/>
        <c:crosses val="autoZero"/>
        <c:auto val="1"/>
        <c:lblAlgn val="ctr"/>
        <c:lblOffset val="100"/>
        <c:noMultiLvlLbl val="0"/>
      </c:catAx>
      <c:valAx>
        <c:axId val="76748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7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Distribución</a:t>
            </a:r>
            <a:r>
              <a:rPr lang="es-CO" baseline="0" dirty="0"/>
              <a:t> de los diagnósticos en AT por riesgo psicosocial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'[Gráfico en Microsoft PowerPoint]AT x diag'!$B$7</c:f>
              <c:strCache>
                <c:ptCount val="1"/>
                <c:pt idx="0">
                  <c:v>Trastorno de estrés postraumatico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diag'!$B$8:$B$12</c:f>
              <c:numCache>
                <c:formatCode>0%</c:formatCode>
                <c:ptCount val="5"/>
                <c:pt idx="0">
                  <c:v>0.41463414634146339</c:v>
                </c:pt>
                <c:pt idx="1">
                  <c:v>0.30208333333333331</c:v>
                </c:pt>
                <c:pt idx="2">
                  <c:v>0.35260115606936415</c:v>
                </c:pt>
                <c:pt idx="3">
                  <c:v>0.36423841059602646</c:v>
                </c:pt>
                <c:pt idx="4">
                  <c:v>0.26153846153846155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780-AFB7-79767E01317D}"/>
            </c:ext>
          </c:extLst>
        </c:ser>
        <c:ser>
          <c:idx val="1"/>
          <c:order val="1"/>
          <c:tx>
            <c:strRef>
              <c:f>'[Gráfico en Microsoft PowerPoint]AT x diag'!$C$7</c:f>
              <c:strCache>
                <c:ptCount val="1"/>
                <c:pt idx="0">
                  <c:v>Reacción de estrés agudo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diag'!$C$8:$C$12</c:f>
              <c:numCache>
                <c:formatCode>0%</c:formatCode>
                <c:ptCount val="5"/>
                <c:pt idx="0">
                  <c:v>2.4390243902439025E-2</c:v>
                </c:pt>
                <c:pt idx="1">
                  <c:v>0.29166666666666669</c:v>
                </c:pt>
                <c:pt idx="2">
                  <c:v>0.26011560693641617</c:v>
                </c:pt>
                <c:pt idx="3">
                  <c:v>0.25827814569536423</c:v>
                </c:pt>
                <c:pt idx="4">
                  <c:v>0.56923076923076921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780-AFB7-79767E01317D}"/>
            </c:ext>
          </c:extLst>
        </c:ser>
        <c:ser>
          <c:idx val="2"/>
          <c:order val="2"/>
          <c:tx>
            <c:strRef>
              <c:f>'[Gráfico en Microsoft PowerPoint]AT x diag'!$D$7</c:f>
              <c:strCache>
                <c:ptCount val="1"/>
                <c:pt idx="0">
                  <c:v>Depresión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diag'!$D$8:$D$12</c:f>
              <c:numCache>
                <c:formatCode>0%</c:formatCode>
                <c:ptCount val="5"/>
                <c:pt idx="0">
                  <c:v>0.13414634146341464</c:v>
                </c:pt>
                <c:pt idx="1">
                  <c:v>0.13020833333333334</c:v>
                </c:pt>
                <c:pt idx="2">
                  <c:v>0.25433526011560692</c:v>
                </c:pt>
                <c:pt idx="3">
                  <c:v>0.16556291390728478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780-AFB7-79767E01317D}"/>
            </c:ext>
          </c:extLst>
        </c:ser>
        <c:ser>
          <c:idx val="3"/>
          <c:order val="3"/>
          <c:tx>
            <c:strRef>
              <c:f>'[Gráfico en Microsoft PowerPoint]AT x diag'!$E$7</c:f>
              <c:strCache>
                <c:ptCount val="1"/>
                <c:pt idx="0">
                  <c:v>Trastorno de ansiedad generalizada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diag'!$E$8:$E$12</c:f>
              <c:numCache>
                <c:formatCode>0%</c:formatCode>
                <c:ptCount val="5"/>
                <c:pt idx="0">
                  <c:v>9.7560975609756101E-2</c:v>
                </c:pt>
                <c:pt idx="1">
                  <c:v>0.125</c:v>
                </c:pt>
                <c:pt idx="2">
                  <c:v>2.8901734104046242E-2</c:v>
                </c:pt>
                <c:pt idx="3">
                  <c:v>5.9602649006622516E-2</c:v>
                </c:pt>
                <c:pt idx="4">
                  <c:v>0.12307692307692308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780-AFB7-79767E01317D}"/>
            </c:ext>
          </c:extLst>
        </c:ser>
        <c:ser>
          <c:idx val="4"/>
          <c:order val="4"/>
          <c:tx>
            <c:strRef>
              <c:f>'[Gráfico en Microsoft PowerPoint]AT x diag'!$F$7</c:f>
              <c:strCache>
                <c:ptCount val="1"/>
                <c:pt idx="0">
                  <c:v>Trastorno de pánico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diag'!$F$8:$F$12</c:f>
              <c:numCache>
                <c:formatCode>0%</c:formatCode>
                <c:ptCount val="5"/>
                <c:pt idx="0">
                  <c:v>0</c:v>
                </c:pt>
                <c:pt idx="1">
                  <c:v>1.0416666666666666E-2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0-4780-AFB7-79767E01317D}"/>
            </c:ext>
          </c:extLst>
        </c:ser>
        <c:ser>
          <c:idx val="5"/>
          <c:order val="5"/>
          <c:tx>
            <c:strRef>
              <c:f>'[Gráfico en Microsoft PowerPoint]AT x diag'!$G$7</c:f>
              <c:strCache>
                <c:ptCount val="1"/>
                <c:pt idx="0">
                  <c:v>Trastorno mixto ansioso-depresivo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diag'!$G$8:$G$12</c:f>
              <c:numCache>
                <c:formatCode>0%</c:formatCode>
                <c:ptCount val="5"/>
                <c:pt idx="0">
                  <c:v>0.18292682926829268</c:v>
                </c:pt>
                <c:pt idx="1">
                  <c:v>6.7708333333333329E-2</c:v>
                </c:pt>
                <c:pt idx="2">
                  <c:v>2.3121387283236993E-2</c:v>
                </c:pt>
                <c:pt idx="3">
                  <c:v>7.2847682119205295E-2</c:v>
                </c:pt>
                <c:pt idx="4">
                  <c:v>4.6153846153846156E-2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50-4780-AFB7-79767E01317D}"/>
            </c:ext>
          </c:extLst>
        </c:ser>
        <c:ser>
          <c:idx val="6"/>
          <c:order val="6"/>
          <c:tx>
            <c:strRef>
              <c:f>'[Gráfico en Microsoft PowerPoint]AT x diag'!$H$7</c:f>
              <c:strCache>
                <c:ptCount val="1"/>
                <c:pt idx="0">
                  <c:v>Trastornos de adaptación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PowerPoint]AT x diag'!$A$8:$A$12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PowerPoint]AT x diag'!$H$8:$H$12</c:f>
              <c:numCache>
                <c:formatCode>0%</c:formatCode>
                <c:ptCount val="5"/>
                <c:pt idx="0">
                  <c:v>0.14634146341463414</c:v>
                </c:pt>
                <c:pt idx="1">
                  <c:v>7.2916666666666671E-2</c:v>
                </c:pt>
                <c:pt idx="2">
                  <c:v>8.0924855491329481E-2</c:v>
                </c:pt>
                <c:pt idx="3">
                  <c:v>7.9470198675496692E-2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0-4780-AFB7-79767E0131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2330656"/>
        <c:axId val="782333568"/>
      </c:barChart>
      <c:catAx>
        <c:axId val="7823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333568"/>
        <c:crosses val="autoZero"/>
        <c:auto val="1"/>
        <c:lblAlgn val="ctr"/>
        <c:lblOffset val="100"/>
        <c:noMultiLvlLbl val="0"/>
      </c:catAx>
      <c:valAx>
        <c:axId val="78233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33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Participación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sectores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las </a:t>
            </a:r>
            <a:r>
              <a:rPr lang="en-US" baseline="0" dirty="0" err="1"/>
              <a:t>enfermedades</a:t>
            </a:r>
            <a:r>
              <a:rPr lang="en-US" baseline="0" dirty="0"/>
              <a:t> con </a:t>
            </a:r>
            <a:r>
              <a:rPr lang="en-US" baseline="0" dirty="0" err="1"/>
              <a:t>diagnóstico</a:t>
            </a:r>
            <a:r>
              <a:rPr lang="en-US" baseline="0" dirty="0"/>
              <a:t> </a:t>
            </a:r>
            <a:r>
              <a:rPr lang="en-US" baseline="0" dirty="0" err="1"/>
              <a:t>psicosocial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en Microsoft PowerPoint]x Sector'!$E$20</c:f>
              <c:strCache>
                <c:ptCount val="1"/>
                <c:pt idx="0">
                  <c:v>Participación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PowerPoint]x Sector'!$D$21:$D$37</c:f>
              <c:strCache>
                <c:ptCount val="17"/>
                <c:pt idx="0">
                  <c:v>ORGANOS EXTRATERRITORIALES</c:v>
                </c:pt>
                <c:pt idx="1">
                  <c:v>PESCA</c:v>
                </c:pt>
                <c:pt idx="2">
                  <c:v>SERVICIO DOMÉSTICO</c:v>
                </c:pt>
                <c:pt idx="3">
                  <c:v>ELECTRICO, GAS Y AGUA</c:v>
                </c:pt>
                <c:pt idx="4">
                  <c:v>MINAS Y CANTERAS</c:v>
                </c:pt>
                <c:pt idx="5">
                  <c:v>CONSTRUCCIÓN</c:v>
                </c:pt>
                <c:pt idx="6">
                  <c:v>AGRICULTURA, GANADERÍA, CAZA Y SILVICULTURA</c:v>
                </c:pt>
                <c:pt idx="7">
                  <c:v>HOTELES Y RESTAURANTES</c:v>
                </c:pt>
                <c:pt idx="8">
                  <c:v>EDUCACIÓN</c:v>
                </c:pt>
                <c:pt idx="9">
                  <c:v>SERVICIOS COMUNITARIOS, SOCIALES Y PERSONALES</c:v>
                </c:pt>
                <c:pt idx="10">
                  <c:v>FINANCIERO</c:v>
                </c:pt>
                <c:pt idx="11">
                  <c:v>COMERCIO</c:v>
                </c:pt>
                <c:pt idx="12">
                  <c:v>TRANSPORTE, ALMACENAMIENTO Y COMUNICACIONES</c:v>
                </c:pt>
                <c:pt idx="13">
                  <c:v>INDUSTRIA MANUFACTURERA</c:v>
                </c:pt>
                <c:pt idx="14">
                  <c:v>SERVICIOS SOCIALES Y DE SALUD</c:v>
                </c:pt>
                <c:pt idx="15">
                  <c:v>INMOBILIARIO</c:v>
                </c:pt>
                <c:pt idx="16">
                  <c:v>ADMINISTRACIÓN PÚBLICA Y DEFENSA</c:v>
                </c:pt>
              </c:strCache>
            </c:strRef>
          </c:cat>
          <c:val>
            <c:numRef>
              <c:f>'[Gráfico en Microsoft PowerPoint]x Sector'!$E$21:$E$37</c:f>
              <c:numCache>
                <c:formatCode>0%</c:formatCode>
                <c:ptCount val="17"/>
                <c:pt idx="0">
                  <c:v>0</c:v>
                </c:pt>
                <c:pt idx="1">
                  <c:v>1.6891891891891893E-3</c:v>
                </c:pt>
                <c:pt idx="2">
                  <c:v>3.3783783783783786E-3</c:v>
                </c:pt>
                <c:pt idx="3">
                  <c:v>1.097972972972973E-2</c:v>
                </c:pt>
                <c:pt idx="4">
                  <c:v>1.5202702702702704E-2</c:v>
                </c:pt>
                <c:pt idx="5">
                  <c:v>1.5202702702702704E-2</c:v>
                </c:pt>
                <c:pt idx="6">
                  <c:v>1.7736486486486486E-2</c:v>
                </c:pt>
                <c:pt idx="7">
                  <c:v>1.7736486486486486E-2</c:v>
                </c:pt>
                <c:pt idx="8">
                  <c:v>2.8716216216216218E-2</c:v>
                </c:pt>
                <c:pt idx="9">
                  <c:v>3.5472972972972971E-2</c:v>
                </c:pt>
                <c:pt idx="10">
                  <c:v>4.3918918918918921E-2</c:v>
                </c:pt>
                <c:pt idx="11">
                  <c:v>4.9831081081081079E-2</c:v>
                </c:pt>
                <c:pt idx="12">
                  <c:v>5.0675675675675678E-2</c:v>
                </c:pt>
                <c:pt idx="13">
                  <c:v>0.10472972972972973</c:v>
                </c:pt>
                <c:pt idx="14">
                  <c:v>0.10557432432432433</c:v>
                </c:pt>
                <c:pt idx="15">
                  <c:v>0.20945945945945946</c:v>
                </c:pt>
                <c:pt idx="16">
                  <c:v>0.28378378378378377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C-4717-B561-E41DE6139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67515440"/>
        <c:axId val="767523344"/>
      </c:barChart>
      <c:catAx>
        <c:axId val="7675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523344"/>
        <c:crosses val="autoZero"/>
        <c:auto val="1"/>
        <c:lblAlgn val="ctr"/>
        <c:lblOffset val="100"/>
        <c:noMultiLvlLbl val="0"/>
      </c:catAx>
      <c:valAx>
        <c:axId val="76752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5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Participación</a:t>
            </a:r>
            <a:r>
              <a:rPr lang="en-US" sz="1800" b="1" i="0" baseline="0" dirty="0">
                <a:effectLst/>
              </a:rPr>
              <a:t> de </a:t>
            </a:r>
            <a:r>
              <a:rPr lang="en-US" sz="1800" b="1" i="0" baseline="0" dirty="0" err="1">
                <a:effectLst/>
              </a:rPr>
              <a:t>los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sectores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en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los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accidentes</a:t>
            </a:r>
            <a:r>
              <a:rPr lang="en-US" sz="1800" b="1" i="0" baseline="0" dirty="0">
                <a:effectLst/>
              </a:rPr>
              <a:t> con </a:t>
            </a:r>
            <a:r>
              <a:rPr lang="en-US" sz="1800" b="1" i="0" baseline="0" dirty="0" err="1">
                <a:effectLst/>
              </a:rPr>
              <a:t>diagnóstico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psicosocial</a:t>
            </a:r>
            <a:endParaRPr lang="es-CO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en Microsoft PowerPoint]AT x Sector'!$B$17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PowerPoint]AT x Sector'!$A$18:$A$27</c:f>
              <c:strCache>
                <c:ptCount val="10"/>
                <c:pt idx="0">
                  <c:v>SERVICIOS COMUNITARIOS, SOCIALES Y PERSONALES</c:v>
                </c:pt>
                <c:pt idx="1">
                  <c:v>TRANSPORTE, ALMACENAMIENTO Y COMUNICACIONES</c:v>
                </c:pt>
                <c:pt idx="2">
                  <c:v>INDUSTRIA MANUFACTURERA</c:v>
                </c:pt>
                <c:pt idx="3">
                  <c:v>CONSTRUCCIÓN</c:v>
                </c:pt>
                <c:pt idx="4">
                  <c:v>EDUCACIÓN</c:v>
                </c:pt>
                <c:pt idx="5">
                  <c:v>MINAS Y CANTERAS</c:v>
                </c:pt>
                <c:pt idx="6">
                  <c:v>COMERCIO</c:v>
                </c:pt>
                <c:pt idx="7">
                  <c:v>ELECTRICO, GAS Y AGUA</c:v>
                </c:pt>
                <c:pt idx="8">
                  <c:v>SERVICIOS SOCIALES Y DE SALUD</c:v>
                </c:pt>
                <c:pt idx="9">
                  <c:v>INMOBILIARIO</c:v>
                </c:pt>
              </c:strCache>
            </c:strRef>
          </c:cat>
          <c:val>
            <c:numRef>
              <c:f>'[Gráfico en Microsoft PowerPoint]AT x Sector'!$B$18:$B$27</c:f>
              <c:numCache>
                <c:formatCode>0%</c:formatCode>
                <c:ptCount val="10"/>
                <c:pt idx="0">
                  <c:v>3.0769230769230771E-2</c:v>
                </c:pt>
                <c:pt idx="1">
                  <c:v>6.1538461538461542E-2</c:v>
                </c:pt>
                <c:pt idx="2">
                  <c:v>6.1538461538461542E-2</c:v>
                </c:pt>
                <c:pt idx="3">
                  <c:v>6.1538461538461542E-2</c:v>
                </c:pt>
                <c:pt idx="4">
                  <c:v>6.1538461538461542E-2</c:v>
                </c:pt>
                <c:pt idx="5">
                  <c:v>6.1538461538461542E-2</c:v>
                </c:pt>
                <c:pt idx="6">
                  <c:v>0.1076923076923077</c:v>
                </c:pt>
                <c:pt idx="7">
                  <c:v>0.12307692307692308</c:v>
                </c:pt>
                <c:pt idx="8">
                  <c:v>0.16923076923076924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AC5-B2F0-8C11337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0748768"/>
        <c:axId val="180761664"/>
      </c:barChart>
      <c:catAx>
        <c:axId val="18074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61664"/>
        <c:crosses val="autoZero"/>
        <c:auto val="1"/>
        <c:lblAlgn val="ctr"/>
        <c:lblOffset val="100"/>
        <c:noMultiLvlLbl val="0"/>
      </c:catAx>
      <c:valAx>
        <c:axId val="18076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Distribución de las enfermedades laborales con diagnóstico psicosocial por clase de riesgo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'[Gráfico en Microsoft PowerPoint]x clase de riesgo'!$A$2</c:f>
              <c:strCache>
                <c:ptCount val="1"/>
                <c:pt idx="0">
                  <c:v>Clase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PowerPoint]x clase de riesgo'!$B$1:$F$1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PowerPoint]x clase de riesgo'!$B$2:$F$2</c:f>
              <c:numCache>
                <c:formatCode>0%</c:formatCode>
                <c:ptCount val="5"/>
                <c:pt idx="0">
                  <c:v>0.45964912280701753</c:v>
                </c:pt>
                <c:pt idx="1">
                  <c:v>0.4619134673979281</c:v>
                </c:pt>
                <c:pt idx="2">
                  <c:v>0.45593590677348872</c:v>
                </c:pt>
                <c:pt idx="3">
                  <c:v>0.47</c:v>
                </c:pt>
                <c:pt idx="4">
                  <c:v>0.42736486486486486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7-4D59-B8C8-20EF397F608A}"/>
            </c:ext>
          </c:extLst>
        </c:ser>
        <c:ser>
          <c:idx val="1"/>
          <c:order val="1"/>
          <c:tx>
            <c:strRef>
              <c:f>'[Gráfico en Microsoft PowerPoint]x clase de riesgo'!$A$3</c:f>
              <c:strCache>
                <c:ptCount val="1"/>
                <c:pt idx="0">
                  <c:v>Clase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PowerPoint]x clase de riesgo'!$B$1:$F$1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PowerPoint]x clase de riesgo'!$B$3:$F$3</c:f>
              <c:numCache>
                <c:formatCode>0%</c:formatCode>
                <c:ptCount val="5"/>
                <c:pt idx="0">
                  <c:v>0.11929824561403508</c:v>
                </c:pt>
                <c:pt idx="1">
                  <c:v>0.10237659963436929</c:v>
                </c:pt>
                <c:pt idx="2">
                  <c:v>0.11361981063364894</c:v>
                </c:pt>
                <c:pt idx="3">
                  <c:v>9.6000000000000002E-2</c:v>
                </c:pt>
                <c:pt idx="4">
                  <c:v>0.1241554054054054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7-4D59-B8C8-20EF397F608A}"/>
            </c:ext>
          </c:extLst>
        </c:ser>
        <c:ser>
          <c:idx val="2"/>
          <c:order val="2"/>
          <c:tx>
            <c:strRef>
              <c:f>'[Gráfico en Microsoft PowerPoint]x clase de riesgo'!$A$4</c:f>
              <c:strCache>
                <c:ptCount val="1"/>
                <c:pt idx="0">
                  <c:v>Clase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PowerPoint]x clase de riesgo'!$B$1:$F$1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PowerPoint]x clase de riesgo'!$B$4:$F$4</c:f>
              <c:numCache>
                <c:formatCode>0%</c:formatCode>
                <c:ptCount val="5"/>
                <c:pt idx="0">
                  <c:v>0.10438596491228071</c:v>
                </c:pt>
                <c:pt idx="1">
                  <c:v>0.14137720901889092</c:v>
                </c:pt>
                <c:pt idx="2">
                  <c:v>0.18645302257829571</c:v>
                </c:pt>
                <c:pt idx="3">
                  <c:v>0.22800000000000001</c:v>
                </c:pt>
                <c:pt idx="4">
                  <c:v>0.18243243243243243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7-4D59-B8C8-20EF397F608A}"/>
            </c:ext>
          </c:extLst>
        </c:ser>
        <c:ser>
          <c:idx val="3"/>
          <c:order val="3"/>
          <c:tx>
            <c:strRef>
              <c:f>'[Gráfico en Microsoft PowerPoint]x clase de riesgo'!$A$5</c:f>
              <c:strCache>
                <c:ptCount val="1"/>
                <c:pt idx="0">
                  <c:v>Clase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PowerPoint]x clase de riesgo'!$B$1:$F$1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PowerPoint]x clase de riesgo'!$B$5:$F$5</c:f>
              <c:numCache>
                <c:formatCode>0%</c:formatCode>
                <c:ptCount val="5"/>
                <c:pt idx="0">
                  <c:v>5.8771929824561406E-2</c:v>
                </c:pt>
                <c:pt idx="1">
                  <c:v>9.5673369896404625E-2</c:v>
                </c:pt>
                <c:pt idx="2">
                  <c:v>5.680990531682447E-2</c:v>
                </c:pt>
                <c:pt idx="3">
                  <c:v>6.4000000000000001E-2</c:v>
                </c:pt>
                <c:pt idx="4">
                  <c:v>8.6993243243243243E-2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7-4D59-B8C8-20EF397F608A}"/>
            </c:ext>
          </c:extLst>
        </c:ser>
        <c:ser>
          <c:idx val="4"/>
          <c:order val="4"/>
          <c:tx>
            <c:strRef>
              <c:f>'[Gráfico en Microsoft PowerPoint]x clase de riesgo'!$A$6</c:f>
              <c:strCache>
                <c:ptCount val="1"/>
                <c:pt idx="0">
                  <c:v>Clase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PowerPoint]x clase de riesgo'!$B$1:$F$1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en Microsoft PowerPoint]x clase de riesgo'!$B$6:$F$6</c:f>
              <c:numCache>
                <c:formatCode>0%</c:formatCode>
                <c:ptCount val="5"/>
                <c:pt idx="0">
                  <c:v>0.256140350877193</c:v>
                </c:pt>
                <c:pt idx="1">
                  <c:v>0.19683120048750763</c:v>
                </c:pt>
                <c:pt idx="2">
                  <c:v>0.18135469774217042</c:v>
                </c:pt>
                <c:pt idx="3">
                  <c:v>0.13800000000000001</c:v>
                </c:pt>
                <c:pt idx="4">
                  <c:v>0.17652027027027026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57-4D59-B8C8-20EF397F60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6570256"/>
        <c:axId val="496579824"/>
      </c:barChart>
      <c:catAx>
        <c:axId val="49657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579824"/>
        <c:crosses val="autoZero"/>
        <c:auto val="1"/>
        <c:lblAlgn val="ctr"/>
        <c:lblOffset val="100"/>
        <c:noMultiLvlLbl val="0"/>
      </c:catAx>
      <c:valAx>
        <c:axId val="4965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57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Nro. promedio de empresas (Anual en miles)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(Hoja1!$B$2:$J$2,Hoja1!$L$2:$M$2)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2020</c:v>
                </c:pt>
                <c:pt idx="10">
                  <c:v>2021</c:v>
                </c:pt>
              </c:numCache>
              <c:extLst/>
            </c:numRef>
          </c:cat>
          <c:val>
            <c:numRef>
              <c:f>(Hoja1!$B$3:$J$3,Hoja1!$L$3:$M$3)</c:f>
              <c:numCache>
                <c:formatCode>#,##0</c:formatCode>
                <c:ptCount val="11"/>
                <c:pt idx="0">
                  <c:v>438.08100000000002</c:v>
                </c:pt>
                <c:pt idx="1">
                  <c:v>491.05399999999997</c:v>
                </c:pt>
                <c:pt idx="2">
                  <c:v>557.37599999999998</c:v>
                </c:pt>
                <c:pt idx="3">
                  <c:v>607.95899999999995</c:v>
                </c:pt>
                <c:pt idx="4">
                  <c:v>595.06200000000001</c:v>
                </c:pt>
                <c:pt idx="5">
                  <c:v>644.01099999999997</c:v>
                </c:pt>
                <c:pt idx="6">
                  <c:v>688.10599999999999</c:v>
                </c:pt>
                <c:pt idx="7">
                  <c:v>743.44799999999998</c:v>
                </c:pt>
                <c:pt idx="8">
                  <c:v>806</c:v>
                </c:pt>
                <c:pt idx="9">
                  <c:v>925.13400000000001</c:v>
                </c:pt>
                <c:pt idx="10">
                  <c:v>1014.9655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A62-4485-BA7C-DE6AF60C6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012616"/>
        <c:axId val="635007696"/>
      </c:lineChart>
      <c:catAx>
        <c:axId val="63501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07696"/>
        <c:crosses val="autoZero"/>
        <c:auto val="1"/>
        <c:lblAlgn val="ctr"/>
        <c:lblOffset val="100"/>
        <c:noMultiLvlLbl val="0"/>
      </c:catAx>
      <c:valAx>
        <c:axId val="63500769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1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Hoja7!$A$3</c:f>
              <c:strCache>
                <c:ptCount val="1"/>
                <c:pt idx="0">
                  <c:v>Otros permisos y licencias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Hoja7!$B$3:$H$3</c:f>
              <c:numCache>
                <c:formatCode>General</c:formatCode>
                <c:ptCount val="7"/>
                <c:pt idx="0">
                  <c:v>0.6</c:v>
                </c:pt>
                <c:pt idx="1">
                  <c:v>0.6</c:v>
                </c:pt>
                <c:pt idx="2">
                  <c:v>0.3</c:v>
                </c:pt>
                <c:pt idx="3">
                  <c:v>0.4</c:v>
                </c:pt>
                <c:pt idx="4">
                  <c:v>0.3</c:v>
                </c:pt>
                <c:pt idx="5">
                  <c:v>0.23</c:v>
                </c:pt>
                <c:pt idx="6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1-48B4-92DD-601CC44282FE}"/>
            </c:ext>
          </c:extLst>
        </c:ser>
        <c:ser>
          <c:idx val="1"/>
          <c:order val="1"/>
          <c:tx>
            <c:strRef>
              <c:f>Hoja7!$A$4</c:f>
              <c:strCache>
                <c:ptCount val="1"/>
                <c:pt idx="0">
                  <c:v>Accidentes y enfermedades laborales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Hoja7!$B$4:$H$4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81-48B4-92DD-601CC44282FE}"/>
            </c:ext>
          </c:extLst>
        </c:ser>
        <c:ser>
          <c:idx val="2"/>
          <c:order val="2"/>
          <c:tx>
            <c:strRef>
              <c:f>Hoja7!$A$5</c:f>
              <c:strCache>
                <c:ptCount val="1"/>
                <c:pt idx="0">
                  <c:v>Origen común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Hoja7!$B$5:$H$5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0.9</c:v>
                </c:pt>
                <c:pt idx="4">
                  <c:v>1</c:v>
                </c:pt>
                <c:pt idx="5">
                  <c:v>0.87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81-48B4-92DD-601CC44282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4210639"/>
        <c:axId val="1154193583"/>
      </c:barChart>
      <c:catAx>
        <c:axId val="115421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193583"/>
        <c:crosses val="autoZero"/>
        <c:auto val="1"/>
        <c:lblAlgn val="ctr"/>
        <c:lblOffset val="100"/>
        <c:noMultiLvlLbl val="0"/>
      </c:catAx>
      <c:valAx>
        <c:axId val="1154193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21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Hoja7!$A$27</c:f>
              <c:strCache>
                <c:ptCount val="1"/>
                <c:pt idx="0">
                  <c:v>Otros permisos y licencias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Hoja7!$B$26:$H$26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Hoja7!$B$27:$H$27</c:f>
              <c:numCache>
                <c:formatCode>0.0</c:formatCode>
                <c:ptCount val="7"/>
                <c:pt idx="0">
                  <c:v>2.5</c:v>
                </c:pt>
                <c:pt idx="1">
                  <c:v>2.7</c:v>
                </c:pt>
                <c:pt idx="2">
                  <c:v>0</c:v>
                </c:pt>
                <c:pt idx="4">
                  <c:v>2.75</c:v>
                </c:pt>
                <c:pt idx="5">
                  <c:v>2.5</c:v>
                </c:pt>
                <c:pt idx="6">
                  <c:v>10.23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9-4DB0-80E6-FA21AFC390C6}"/>
            </c:ext>
          </c:extLst>
        </c:ser>
        <c:ser>
          <c:idx val="1"/>
          <c:order val="1"/>
          <c:tx>
            <c:strRef>
              <c:f>Hoja7!$A$28</c:f>
              <c:strCache>
                <c:ptCount val="1"/>
                <c:pt idx="0">
                  <c:v>Accidentes y enfermedades laborales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Hoja7!$B$26:$H$26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Hoja7!$B$28:$H$28</c:f>
              <c:numCache>
                <c:formatCode>0.0</c:formatCode>
                <c:ptCount val="7"/>
                <c:pt idx="0">
                  <c:v>0.6</c:v>
                </c:pt>
                <c:pt idx="1">
                  <c:v>1.3</c:v>
                </c:pt>
                <c:pt idx="2">
                  <c:v>1</c:v>
                </c:pt>
                <c:pt idx="3">
                  <c:v>1.1000000000000001</c:v>
                </c:pt>
                <c:pt idx="4">
                  <c:v>0.59</c:v>
                </c:pt>
                <c:pt idx="5">
                  <c:v>0.5</c:v>
                </c:pt>
                <c:pt idx="6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9-4DB0-80E6-FA21AFC390C6}"/>
            </c:ext>
          </c:extLst>
        </c:ser>
        <c:ser>
          <c:idx val="2"/>
          <c:order val="2"/>
          <c:tx>
            <c:strRef>
              <c:f>Hoja7!$A$29</c:f>
              <c:strCache>
                <c:ptCount val="1"/>
                <c:pt idx="0">
                  <c:v>Origen común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Hoja7!$B$26:$H$26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Hoja7!$B$29:$H$29</c:f>
              <c:numCache>
                <c:formatCode>0.0</c:formatCode>
                <c:ptCount val="7"/>
                <c:pt idx="0">
                  <c:v>5.4</c:v>
                </c:pt>
                <c:pt idx="1">
                  <c:v>5.5</c:v>
                </c:pt>
                <c:pt idx="2">
                  <c:v>8.8000000000000007</c:v>
                </c:pt>
                <c:pt idx="3">
                  <c:v>7.8</c:v>
                </c:pt>
                <c:pt idx="4">
                  <c:v>5.75</c:v>
                </c:pt>
                <c:pt idx="5">
                  <c:v>4.3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F9-4DB0-80E6-FA21AFC390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4190671"/>
        <c:axId val="1154203983"/>
      </c:barChart>
      <c:catAx>
        <c:axId val="115419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203983"/>
        <c:crosses val="autoZero"/>
        <c:auto val="1"/>
        <c:lblAlgn val="ctr"/>
        <c:lblOffset val="100"/>
        <c:noMultiLvlLbl val="0"/>
      </c:catAx>
      <c:valAx>
        <c:axId val="115420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19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Número de trabajadores con 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Hoja4!$A$1:$L$1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(p)</c:v>
                </c:pt>
                <c:pt idx="11">
                  <c:v>2021 (p)</c:v>
                </c:pt>
              </c:strCache>
            </c:strRef>
          </c:cat>
          <c:val>
            <c:numRef>
              <c:f>Hoja4!$A$2:$L$2</c:f>
              <c:numCache>
                <c:formatCode>_-* #,##0_-;\-* #,##0_-;_-* "-"??_-;_-@_-</c:formatCode>
                <c:ptCount val="12"/>
                <c:pt idx="0">
                  <c:v>352109</c:v>
                </c:pt>
                <c:pt idx="1">
                  <c:v>394721</c:v>
                </c:pt>
                <c:pt idx="2">
                  <c:v>410231</c:v>
                </c:pt>
                <c:pt idx="3">
                  <c:v>429223</c:v>
                </c:pt>
                <c:pt idx="4">
                  <c:v>468055</c:v>
                </c:pt>
                <c:pt idx="5">
                  <c:v>488225</c:v>
                </c:pt>
                <c:pt idx="6">
                  <c:v>517002</c:v>
                </c:pt>
                <c:pt idx="7">
                  <c:v>482903</c:v>
                </c:pt>
                <c:pt idx="8">
                  <c:v>521624</c:v>
                </c:pt>
                <c:pt idx="9">
                  <c:v>508951</c:v>
                </c:pt>
                <c:pt idx="10">
                  <c:v>474079</c:v>
                </c:pt>
                <c:pt idx="11">
                  <c:v>470412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C-467D-9690-37CCEC8F1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37540943"/>
        <c:axId val="1537537199"/>
      </c:barChart>
      <c:catAx>
        <c:axId val="153754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537199"/>
        <c:crosses val="autoZero"/>
        <c:auto val="1"/>
        <c:lblAlgn val="ctr"/>
        <c:lblOffset val="100"/>
        <c:noMultiLvlLbl val="0"/>
      </c:catAx>
      <c:valAx>
        <c:axId val="153753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54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Hoja3!$B$51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Hoja3!$A$52:$A$68</c:f>
              <c:strCache>
                <c:ptCount val="17"/>
                <c:pt idx="0">
                  <c:v>ORGANOS EXTRATERRITORIALES</c:v>
                </c:pt>
                <c:pt idx="1">
                  <c:v>PESCA</c:v>
                </c:pt>
                <c:pt idx="2">
                  <c:v>SERVICIO DOMÉSTICO</c:v>
                </c:pt>
                <c:pt idx="3">
                  <c:v>FINANCIERO</c:v>
                </c:pt>
                <c:pt idx="4">
                  <c:v>ELECTRICO, GAS Y AGUA</c:v>
                </c:pt>
                <c:pt idx="5">
                  <c:v>EDUCACIÓN</c:v>
                </c:pt>
                <c:pt idx="6">
                  <c:v>HOTELES Y RESTAURANTES</c:v>
                </c:pt>
                <c:pt idx="7">
                  <c:v>SERVICIOS COMUNITARIOS, SOCIALES Y PERSONALES</c:v>
                </c:pt>
                <c:pt idx="8">
                  <c:v>ADMINISTRACIÓN PÚBLICA Y DEFENSA</c:v>
                </c:pt>
                <c:pt idx="9">
                  <c:v>MINAS Y CANTERAS</c:v>
                </c:pt>
                <c:pt idx="10">
                  <c:v>TRANSPORTE, ALMACENAMIENTO Y COMUNICACIONES</c:v>
                </c:pt>
                <c:pt idx="11">
                  <c:v>COMERCIO</c:v>
                </c:pt>
                <c:pt idx="12">
                  <c:v>AGRICULTURA, GANADERÍA, CAZA Y SILVICULTURA</c:v>
                </c:pt>
                <c:pt idx="13">
                  <c:v>CONSTRUCCIÓN</c:v>
                </c:pt>
                <c:pt idx="14">
                  <c:v>INDUSTRIA MANUFACTURERA</c:v>
                </c:pt>
                <c:pt idx="15">
                  <c:v>INMOBILIARIO</c:v>
                </c:pt>
                <c:pt idx="16">
                  <c:v>SERVICIOS SOCIALES Y DE SALUD</c:v>
                </c:pt>
              </c:strCache>
            </c:strRef>
          </c:cat>
          <c:val>
            <c:numRef>
              <c:f>Hoja3!$B$52:$B$68</c:f>
              <c:numCache>
                <c:formatCode>0%</c:formatCode>
                <c:ptCount val="17"/>
                <c:pt idx="0">
                  <c:v>1.0749427017149176E-4</c:v>
                </c:pt>
                <c:pt idx="1">
                  <c:v>6.3344837779629067E-4</c:v>
                </c:pt>
                <c:pt idx="2">
                  <c:v>5.1386100223050606E-3</c:v>
                </c:pt>
                <c:pt idx="3">
                  <c:v>7.3767942905186212E-3</c:v>
                </c:pt>
                <c:pt idx="4">
                  <c:v>8.7358289919724809E-3</c:v>
                </c:pt>
                <c:pt idx="5">
                  <c:v>1.2244749096856177E-2</c:v>
                </c:pt>
                <c:pt idx="6">
                  <c:v>2.5455027084717002E-2</c:v>
                </c:pt>
                <c:pt idx="7">
                  <c:v>2.7457107866661036E-2</c:v>
                </c:pt>
                <c:pt idx="8">
                  <c:v>3.1148384322728512E-2</c:v>
                </c:pt>
                <c:pt idx="9">
                  <c:v>3.3614993915056492E-2</c:v>
                </c:pt>
                <c:pt idx="10">
                  <c:v>7.5261345444354436E-2</c:v>
                </c:pt>
                <c:pt idx="11">
                  <c:v>7.9332690927099686E-2</c:v>
                </c:pt>
                <c:pt idx="12">
                  <c:v>9.6076843046848312E-2</c:v>
                </c:pt>
                <c:pt idx="13">
                  <c:v>0.10275108550017467</c:v>
                </c:pt>
                <c:pt idx="14">
                  <c:v>0.14633041435202071</c:v>
                </c:pt>
                <c:pt idx="15">
                  <c:v>0.15118301283404803</c:v>
                </c:pt>
                <c:pt idx="16">
                  <c:v>0.19484296238852269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3-42E6-AD60-7DAEF80C5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29865167"/>
        <c:axId val="1529865583"/>
      </c:barChart>
      <c:catAx>
        <c:axId val="1529865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865583"/>
        <c:crosses val="autoZero"/>
        <c:auto val="1"/>
        <c:lblAlgn val="ctr"/>
        <c:lblOffset val="100"/>
        <c:noMultiLvlLbl val="0"/>
      </c:catAx>
      <c:valAx>
        <c:axId val="1529865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86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D20-4F86-9DFA-47F44DA68B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D20-4F86-9DFA-47F44DA68B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D20-4F86-9DFA-47F44DA68B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D20-4F86-9DFA-47F44DA68B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D20-4F86-9DFA-47F44DA68B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8D20-4F86-9DFA-47F44DA68B8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8D20-4F86-9DFA-47F44DA68B87}"/>
              </c:ext>
            </c:extLst>
          </c:dPt>
          <c:dLbls>
            <c:dLbl>
              <c:idx val="0"/>
              <c:layout>
                <c:manualLayout>
                  <c:x val="3.5874439461883324E-2"/>
                  <c:y val="-2.35087761222563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0-4F86-9DFA-47F44DA68B87}"/>
                </c:ext>
              </c:extLst>
            </c:dLbl>
            <c:dLbl>
              <c:idx val="1"/>
              <c:layout>
                <c:manualLayout>
                  <c:x val="5.3811659192825032E-2"/>
                  <c:y val="3.034901365705621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20-4F86-9DFA-47F44DA68B87}"/>
                </c:ext>
              </c:extLst>
            </c:dLbl>
            <c:dLbl>
              <c:idx val="4"/>
              <c:layout>
                <c:manualLayout>
                  <c:x val="-4.70852017937219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20-4F86-9DFA-47F44DA68B87}"/>
                </c:ext>
              </c:extLst>
            </c:dLbl>
            <c:dLbl>
              <c:idx val="5"/>
              <c:layout>
                <c:manualLayout>
                  <c:x val="-4.4843049327354258E-2"/>
                  <c:y val="-1.213960546282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20-4F86-9DFA-47F44DA68B87}"/>
                </c:ext>
              </c:extLst>
            </c:dLbl>
            <c:dLbl>
              <c:idx val="6"/>
              <c:layout>
                <c:manualLayout>
                  <c:x val="-8.9686098654708519E-3"/>
                  <c:y val="-1.45025270930663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20-4F86-9DFA-47F44DA68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Hoja6!$A$14:$A$20</c:f>
              <c:strCache>
                <c:ptCount val="7"/>
                <c:pt idx="0">
                  <c:v>0. 0 SMLV</c:v>
                </c:pt>
                <c:pt idx="1">
                  <c:v>1. 0 a 1 SMLV</c:v>
                </c:pt>
                <c:pt idx="2">
                  <c:v>2. 1 a 2 SMLV</c:v>
                </c:pt>
                <c:pt idx="3">
                  <c:v>3. 2 a 4 SMLV</c:v>
                </c:pt>
                <c:pt idx="4">
                  <c:v>4. 4 a 6 SMLV</c:v>
                </c:pt>
                <c:pt idx="5">
                  <c:v>5. 6 a 10 SMLV</c:v>
                </c:pt>
                <c:pt idx="6">
                  <c:v>6. 10 y más</c:v>
                </c:pt>
              </c:strCache>
            </c:strRef>
          </c:cat>
          <c:val>
            <c:numRef>
              <c:f>Hoja6!$B$14:$B$20</c:f>
              <c:numCache>
                <c:formatCode>0.0%</c:formatCode>
                <c:ptCount val="7"/>
                <c:pt idx="0">
                  <c:v>7.5507614213197972E-4</c:v>
                </c:pt>
                <c:pt idx="1">
                  <c:v>5.7320219966159054E-2</c:v>
                </c:pt>
                <c:pt idx="2">
                  <c:v>0.72404399323181046</c:v>
                </c:pt>
                <c:pt idx="3">
                  <c:v>0.15785532994923857</c:v>
                </c:pt>
                <c:pt idx="4">
                  <c:v>3.5050761421319798E-2</c:v>
                </c:pt>
                <c:pt idx="5">
                  <c:v>1.7497884940778342E-2</c:v>
                </c:pt>
                <c:pt idx="6">
                  <c:v>7.4767343485617598E-3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20-4F86-9DFA-47F44DA68B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casos y trabajadores por clase de riesgo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'15 rict 2021 ok'!$E$17</c:f>
              <c:strCache>
                <c:ptCount val="1"/>
                <c:pt idx="0">
                  <c:v>Casos IT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 rict 2021 ok'!$D$18:$D$22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'15 rict 2021 ok'!$E$18:$E$22</c:f>
              <c:numCache>
                <c:formatCode>0%</c:formatCode>
                <c:ptCount val="5"/>
                <c:pt idx="0">
                  <c:v>0.1414396119457571</c:v>
                </c:pt>
                <c:pt idx="1">
                  <c:v>0.17114039055657682</c:v>
                </c:pt>
                <c:pt idx="2">
                  <c:v>0.35704455116791622</c:v>
                </c:pt>
                <c:pt idx="3">
                  <c:v>0.12252004273216366</c:v>
                </c:pt>
                <c:pt idx="4">
                  <c:v>0.2078554035975862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9-45E3-A60E-59958F64DA60}"/>
            </c:ext>
          </c:extLst>
        </c:ser>
        <c:ser>
          <c:idx val="1"/>
          <c:order val="1"/>
          <c:tx>
            <c:strRef>
              <c:f>'15 rict 2021 ok'!$F$17</c:f>
              <c:strCache>
                <c:ptCount val="1"/>
                <c:pt idx="0">
                  <c:v>Trabajadores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 rict 2021 ok'!$D$18:$D$22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'15 rict 2021 ok'!$F$18:$F$22</c:f>
              <c:numCache>
                <c:formatCode>0%</c:formatCode>
                <c:ptCount val="5"/>
                <c:pt idx="0">
                  <c:v>0.4</c:v>
                </c:pt>
                <c:pt idx="1">
                  <c:v>0.14000000000000001</c:v>
                </c:pt>
                <c:pt idx="2">
                  <c:v>0.2</c:v>
                </c:pt>
                <c:pt idx="3">
                  <c:v>0.12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9-45E3-A60E-59958F64DA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22204223"/>
        <c:axId val="1228887263"/>
      </c:barChart>
      <c:catAx>
        <c:axId val="142220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887263"/>
        <c:crosses val="autoZero"/>
        <c:auto val="1"/>
        <c:lblAlgn val="ctr"/>
        <c:lblOffset val="100"/>
        <c:noMultiLvlLbl val="0"/>
      </c:catAx>
      <c:valAx>
        <c:axId val="122888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20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los casos por tamaño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Hoja7!$B$14</c:f>
              <c:strCache>
                <c:ptCount val="1"/>
                <c:pt idx="0">
                  <c:v>Suma de siniestros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Hoja7!$A$15:$A$18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Hoja7!$B$15:$B$18</c:f>
              <c:numCache>
                <c:formatCode>0.0%</c:formatCode>
                <c:ptCount val="4"/>
                <c:pt idx="0">
                  <c:v>9.8948777420062084E-2</c:v>
                </c:pt>
                <c:pt idx="1">
                  <c:v>0.15775262228684184</c:v>
                </c:pt>
                <c:pt idx="2">
                  <c:v>0.20568844886011778</c:v>
                </c:pt>
                <c:pt idx="3">
                  <c:v>0.50910251824157737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F-45DD-A7EB-9E3CF3A2F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71493343"/>
        <c:axId val="1871488767"/>
      </c:barChart>
      <c:catAx>
        <c:axId val="187149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88767"/>
        <c:crosses val="autoZero"/>
        <c:auto val="1"/>
        <c:lblAlgn val="ctr"/>
        <c:lblOffset val="100"/>
        <c:noMultiLvlLbl val="0"/>
      </c:catAx>
      <c:valAx>
        <c:axId val="187148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9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los casos IT por departamento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Hoja8!$G$4:$G$14</c:f>
              <c:strCache>
                <c:ptCount val="11"/>
                <c:pt idx="0">
                  <c:v>DISTRITO CAPITAL</c:v>
                </c:pt>
                <c:pt idx="1">
                  <c:v>ANTIOQUIA</c:v>
                </c:pt>
                <c:pt idx="2">
                  <c:v>CALI</c:v>
                </c:pt>
                <c:pt idx="3">
                  <c:v>CUNDINAMARCA</c:v>
                </c:pt>
                <c:pt idx="4">
                  <c:v>ATLANTICO</c:v>
                </c:pt>
                <c:pt idx="5">
                  <c:v>SANTANDER</c:v>
                </c:pt>
                <c:pt idx="6">
                  <c:v>RISARALDA</c:v>
                </c:pt>
                <c:pt idx="7">
                  <c:v>NORTE DE SANTANDER</c:v>
                </c:pt>
                <c:pt idx="8">
                  <c:v>META</c:v>
                </c:pt>
                <c:pt idx="9">
                  <c:v>BOYACA</c:v>
                </c:pt>
                <c:pt idx="10">
                  <c:v>DEMÁS</c:v>
                </c:pt>
              </c:strCache>
            </c:strRef>
          </c:cat>
          <c:val>
            <c:numRef>
              <c:f>Hoja8!$I$4:$I$14</c:f>
              <c:numCache>
                <c:formatCode>0%</c:formatCode>
                <c:ptCount val="11"/>
                <c:pt idx="0">
                  <c:v>0.25994330747425953</c:v>
                </c:pt>
                <c:pt idx="1">
                  <c:v>0.22268739495151904</c:v>
                </c:pt>
                <c:pt idx="2">
                  <c:v>0.10807926184331479</c:v>
                </c:pt>
                <c:pt idx="3">
                  <c:v>5.4667517951992123E-2</c:v>
                </c:pt>
                <c:pt idx="4">
                  <c:v>5.0400193846899415E-2</c:v>
                </c:pt>
                <c:pt idx="5">
                  <c:v>4.755787522259701E-2</c:v>
                </c:pt>
                <c:pt idx="6">
                  <c:v>2.4261631775506828E-2</c:v>
                </c:pt>
                <c:pt idx="7">
                  <c:v>2.1355851368659109E-2</c:v>
                </c:pt>
                <c:pt idx="8">
                  <c:v>2.0705848868649495E-2</c:v>
                </c:pt>
                <c:pt idx="9">
                  <c:v>1.9503921168927574E-2</c:v>
                </c:pt>
                <c:pt idx="10">
                  <c:v>0.1708371955276751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D-426A-AA01-41BFFEE31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7940911"/>
        <c:axId val="1804794959"/>
      </c:barChart>
      <c:catAx>
        <c:axId val="183794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794959"/>
        <c:crosses val="autoZero"/>
        <c:auto val="1"/>
        <c:lblAlgn val="ctr"/>
        <c:lblOffset val="100"/>
        <c:noMultiLvlLbl val="0"/>
      </c:catAx>
      <c:valAx>
        <c:axId val="180479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94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Nro. promedio de trabajadores (Anual en miles)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3122118463288363"/>
          <c:w val="0.93888888888888888"/>
          <c:h val="0.76137941363384298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Hoja1!$B$24:$M$24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Hoja1!$B$25:$M$25</c:f>
              <c:numCache>
                <c:formatCode>#,##0</c:formatCode>
                <c:ptCount val="12"/>
                <c:pt idx="0">
                  <c:v>6813.6581666666698</c:v>
                </c:pt>
                <c:pt idx="1">
                  <c:v>7499.4879166666697</c:v>
                </c:pt>
                <c:pt idx="2">
                  <c:v>8430.7956666666705</c:v>
                </c:pt>
                <c:pt idx="3">
                  <c:v>8271.91525</c:v>
                </c:pt>
                <c:pt idx="4">
                  <c:v>8936.9312499999996</c:v>
                </c:pt>
                <c:pt idx="5">
                  <c:v>9656.8276666666698</c:v>
                </c:pt>
                <c:pt idx="6">
                  <c:v>10039.529</c:v>
                </c:pt>
                <c:pt idx="7">
                  <c:v>10237.811</c:v>
                </c:pt>
                <c:pt idx="8">
                  <c:v>10487.5954166667</c:v>
                </c:pt>
                <c:pt idx="9">
                  <c:v>10431.579</c:v>
                </c:pt>
                <c:pt idx="10">
                  <c:v>10123.39</c:v>
                </c:pt>
                <c:pt idx="11">
                  <c:v>10799.3433333333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F-4D20-8D82-962FC0E72B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3005680"/>
        <c:axId val="523003712"/>
      </c:lineChart>
      <c:catAx>
        <c:axId val="52300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03712"/>
        <c:crosses val="autoZero"/>
        <c:auto val="1"/>
        <c:lblAlgn val="ctr"/>
        <c:lblOffset val="100"/>
        <c:noMultiLvlLbl val="0"/>
      </c:catAx>
      <c:valAx>
        <c:axId val="523003712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0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Porcentaje de trabajadores independientes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Hoja1!$B$44:$M$44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Hoja1!$B$45:$M$45</c:f>
              <c:numCache>
                <c:formatCode>0.0%</c:formatCode>
                <c:ptCount val="12"/>
                <c:pt idx="0">
                  <c:v>1.9462966406029215E-2</c:v>
                </c:pt>
                <c:pt idx="1">
                  <c:v>2.7690690658823305E-2</c:v>
                </c:pt>
                <c:pt idx="2">
                  <c:v>3.9342194155102865E-2</c:v>
                </c:pt>
                <c:pt idx="3">
                  <c:v>3.7708437595513324E-2</c:v>
                </c:pt>
                <c:pt idx="4">
                  <c:v>4.7821336882277125E-2</c:v>
                </c:pt>
                <c:pt idx="5">
                  <c:v>5.2683346701537542E-2</c:v>
                </c:pt>
                <c:pt idx="6">
                  <c:v>5.3006869146949027E-2</c:v>
                </c:pt>
                <c:pt idx="7">
                  <c:v>6.2855038054521611E-2</c:v>
                </c:pt>
                <c:pt idx="8" formatCode="0.00%">
                  <c:v>8.2000000000000003E-2</c:v>
                </c:pt>
                <c:pt idx="9">
                  <c:v>7.4118980453486472E-2</c:v>
                </c:pt>
                <c:pt idx="10">
                  <c:v>7.7897547165524592E-2</c:v>
                </c:pt>
                <c:pt idx="11">
                  <c:v>9.0680143206238434E-2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0C-47FF-846D-BE861B949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851232"/>
        <c:axId val="426845328"/>
      </c:lineChart>
      <c:catAx>
        <c:axId val="4268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845328"/>
        <c:crosses val="autoZero"/>
        <c:auto val="1"/>
        <c:lblAlgn val="ctr"/>
        <c:lblOffset val="100"/>
        <c:noMultiLvlLbl val="0"/>
      </c:catAx>
      <c:valAx>
        <c:axId val="426845328"/>
        <c:scaling>
          <c:orientation val="minMax"/>
          <c:min val="1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85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trabajadores por clase de riesgo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Page1_1!$D$13</c:f>
              <c:strCache>
                <c:ptCount val="1"/>
                <c:pt idx="0">
                  <c:v>Dependientes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Page1_1!$A$14:$A$18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Page1_1!$D$14:$D$18</c:f>
              <c:numCache>
                <c:formatCode>0%</c:formatCode>
                <c:ptCount val="5"/>
                <c:pt idx="0">
                  <c:v>0.38013368052391538</c:v>
                </c:pt>
                <c:pt idx="1">
                  <c:v>0.1510692354503235</c:v>
                </c:pt>
                <c:pt idx="2">
                  <c:v>0.19245852554900739</c:v>
                </c:pt>
                <c:pt idx="3">
                  <c:v>0.12583184521153146</c:v>
                </c:pt>
                <c:pt idx="4">
                  <c:v>0.15050671326522236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B-4312-A7CA-09CF190F31C2}"/>
            </c:ext>
          </c:extLst>
        </c:ser>
        <c:ser>
          <c:idx val="1"/>
          <c:order val="1"/>
          <c:tx>
            <c:strRef>
              <c:f>Page1_1!$E$13</c:f>
              <c:strCache>
                <c:ptCount val="1"/>
                <c:pt idx="0">
                  <c:v>Independientes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Page1_1!$A$14:$A$18</c:f>
              <c:strCache>
                <c:ptCount val="5"/>
                <c:pt idx="0">
                  <c:v>CLASE 1</c:v>
                </c:pt>
                <c:pt idx="1">
                  <c:v>CLASE 2</c:v>
                </c:pt>
                <c:pt idx="2">
                  <c:v>CLASE 3</c:v>
                </c:pt>
                <c:pt idx="3">
                  <c:v>CLASE 4</c:v>
                </c:pt>
                <c:pt idx="4">
                  <c:v>CLASE 5</c:v>
                </c:pt>
              </c:strCache>
            </c:strRef>
          </c:cat>
          <c:val>
            <c:numRef>
              <c:f>Page1_1!$E$14:$E$18</c:f>
              <c:numCache>
                <c:formatCode>0%</c:formatCode>
                <c:ptCount val="5"/>
                <c:pt idx="0">
                  <c:v>0.56449742396364899</c:v>
                </c:pt>
                <c:pt idx="1">
                  <c:v>5.6852893319395623E-2</c:v>
                </c:pt>
                <c:pt idx="2">
                  <c:v>0.21763255901597403</c:v>
                </c:pt>
                <c:pt idx="3">
                  <c:v>9.7227477789165587E-2</c:v>
                </c:pt>
                <c:pt idx="4">
                  <c:v>6.3789645911815754E-2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B-4312-A7CA-09CF190F3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4466672"/>
        <c:axId val="1364475824"/>
      </c:barChart>
      <c:catAx>
        <c:axId val="136446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75824"/>
        <c:crosses val="autoZero"/>
        <c:auto val="1"/>
        <c:lblAlgn val="ctr"/>
        <c:lblOffset val="100"/>
        <c:noMultiLvlLbl val="0"/>
      </c:catAx>
      <c:valAx>
        <c:axId val="136447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6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empresas por tamaño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874-4EFD-BC61-3BA3706B052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874-4EFD-BC61-3BA3706B052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874-4EFD-BC61-3BA3706B05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874-4EFD-BC61-3BA3706B0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Grande</c:v>
                </c:pt>
                <c:pt idx="1">
                  <c:v>Mediana</c:v>
                </c:pt>
                <c:pt idx="2">
                  <c:v>Micro</c:v>
                </c:pt>
                <c:pt idx="3">
                  <c:v>Pequeña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2.7283011280918364E-2</c:v>
                </c:pt>
                <c:pt idx="1">
                  <c:v>6.6929734679195094E-2</c:v>
                </c:pt>
                <c:pt idx="2">
                  <c:v>0.72444473512733121</c:v>
                </c:pt>
                <c:pt idx="3">
                  <c:v>0.18134251891255532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74-4EFD-BC61-3BA3706B05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trabajadores por tamaño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3C0-43D3-AE53-9373F72CB3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3C0-43D3-AE53-9373F72CB30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3C0-43D3-AE53-9373F72CB30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3C0-43D3-AE53-9373F72CB3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Hoja1!$A$8:$A$11</c:f>
              <c:strCache>
                <c:ptCount val="4"/>
                <c:pt idx="0">
                  <c:v>Grande</c:v>
                </c:pt>
                <c:pt idx="1">
                  <c:v>Mediana</c:v>
                </c:pt>
                <c:pt idx="2">
                  <c:v>Micro</c:v>
                </c:pt>
                <c:pt idx="3">
                  <c:v>Pequeña</c:v>
                </c:pt>
              </c:strCache>
            </c:strRef>
          </c:cat>
          <c:val>
            <c:numRef>
              <c:f>Hoja1!$B$8:$B$11</c:f>
              <c:numCache>
                <c:formatCode>0.0%</c:formatCode>
                <c:ptCount val="4"/>
                <c:pt idx="0">
                  <c:v>0.49606864120854532</c:v>
                </c:pt>
                <c:pt idx="1">
                  <c:v>0.19789840760160007</c:v>
                </c:pt>
                <c:pt idx="2">
                  <c:v>0.12919634090544913</c:v>
                </c:pt>
                <c:pt idx="3">
                  <c:v>0.17683661028440548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C0-43D3-AE53-9373F72CB3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Hoja2!$B$26</c:f>
              <c:strCache>
                <c:ptCount val="1"/>
                <c:pt idx="0">
                  <c:v>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Hoja2!$A$27:$A$45</c:f>
              <c:strCache>
                <c:ptCount val="19"/>
                <c:pt idx="0">
                  <c:v>ADMINISTRACIÓN PÚBLICA Y DEFENSA</c:v>
                </c:pt>
                <c:pt idx="1">
                  <c:v>AGRICULTURA, GANADERÍA, CAZA Y SILVICULTURA</c:v>
                </c:pt>
                <c:pt idx="2">
                  <c:v>COMERCIO</c:v>
                </c:pt>
                <c:pt idx="3">
                  <c:v>CONSTRUCCIÓN</c:v>
                </c:pt>
                <c:pt idx="4">
                  <c:v>EDUCACIÓN</c:v>
                </c:pt>
                <c:pt idx="5">
                  <c:v>ELECTRICO, GAS Y AGUA</c:v>
                </c:pt>
                <c:pt idx="6">
                  <c:v>FINANCIERO</c:v>
                </c:pt>
                <c:pt idx="7">
                  <c:v>HIDROCARUROS</c:v>
                </c:pt>
                <c:pt idx="8">
                  <c:v>HOTELES Y RESTAURANTES</c:v>
                </c:pt>
                <c:pt idx="9">
                  <c:v>INDUSTRIA MANUFACTURERA</c:v>
                </c:pt>
                <c:pt idx="10">
                  <c:v>INMOBILIARIO</c:v>
                </c:pt>
                <c:pt idx="11">
                  <c:v>MINAS Y CANTERAS</c:v>
                </c:pt>
                <c:pt idx="12">
                  <c:v>ORGANOS EXTRATERRITORIALES</c:v>
                </c:pt>
                <c:pt idx="13">
                  <c:v>PESCA</c:v>
                </c:pt>
                <c:pt idx="14">
                  <c:v>SERVICIO DOMÉSTICO</c:v>
                </c:pt>
                <c:pt idx="15">
                  <c:v>SERVICIOS COMUNITARIOS, SOCIALES Y PERSONALES</c:v>
                </c:pt>
                <c:pt idx="16">
                  <c:v>SERVICIOS SOCIALES Y DE SALUD</c:v>
                </c:pt>
                <c:pt idx="17">
                  <c:v>TRANSPORTE, ALMACENAMIENTO Y COMUNICACIONES</c:v>
                </c:pt>
                <c:pt idx="18">
                  <c:v>TOTAL SGRL</c:v>
                </c:pt>
              </c:strCache>
            </c:strRef>
          </c:cat>
          <c:val>
            <c:numRef>
              <c:f>Hoja2!$B$27:$B$45</c:f>
              <c:numCache>
                <c:formatCode>0%</c:formatCode>
                <c:ptCount val="19"/>
                <c:pt idx="0">
                  <c:v>0.53598288717816989</c:v>
                </c:pt>
                <c:pt idx="1">
                  <c:v>0.25396585566194663</c:v>
                </c:pt>
                <c:pt idx="2">
                  <c:v>0.45442310754242021</c:v>
                </c:pt>
                <c:pt idx="3">
                  <c:v>8.9420351972871223E-2</c:v>
                </c:pt>
                <c:pt idx="4">
                  <c:v>0.61937640712861652</c:v>
                </c:pt>
                <c:pt idx="5">
                  <c:v>0.19045423635043396</c:v>
                </c:pt>
                <c:pt idx="6">
                  <c:v>0.5835854603468642</c:v>
                </c:pt>
                <c:pt idx="7">
                  <c:v>0.12129343451077952</c:v>
                </c:pt>
                <c:pt idx="8">
                  <c:v>0.57404165245814376</c:v>
                </c:pt>
                <c:pt idx="9">
                  <c:v>0.33837517696871161</c:v>
                </c:pt>
                <c:pt idx="10">
                  <c:v>0.42219784075619016</c:v>
                </c:pt>
                <c:pt idx="11">
                  <c:v>0.11347954115940755</c:v>
                </c:pt>
                <c:pt idx="12">
                  <c:v>0.52031084422465557</c:v>
                </c:pt>
                <c:pt idx="13">
                  <c:v>0.2550323003464095</c:v>
                </c:pt>
                <c:pt idx="14">
                  <c:v>0.67766835709164797</c:v>
                </c:pt>
                <c:pt idx="15">
                  <c:v>0.52493207874455594</c:v>
                </c:pt>
                <c:pt idx="16">
                  <c:v>0.70734633503580835</c:v>
                </c:pt>
                <c:pt idx="17">
                  <c:v>0.20415046610764978</c:v>
                </c:pt>
                <c:pt idx="18">
                  <c:v>0.39390479212047613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A-439D-AAB4-D57F54B272C0}"/>
            </c:ext>
          </c:extLst>
        </c:ser>
        <c:ser>
          <c:idx val="1"/>
          <c:order val="1"/>
          <c:tx>
            <c:strRef>
              <c:f>Hoja2!$C$26</c:f>
              <c:strCache>
                <c:ptCount val="1"/>
                <c:pt idx="0">
                  <c:v>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Hoja2!$A$27:$A$45</c:f>
              <c:strCache>
                <c:ptCount val="19"/>
                <c:pt idx="0">
                  <c:v>ADMINISTRACIÓN PÚBLICA Y DEFENSA</c:v>
                </c:pt>
                <c:pt idx="1">
                  <c:v>AGRICULTURA, GANADERÍA, CAZA Y SILVICULTURA</c:v>
                </c:pt>
                <c:pt idx="2">
                  <c:v>COMERCIO</c:v>
                </c:pt>
                <c:pt idx="3">
                  <c:v>CONSTRUCCIÓN</c:v>
                </c:pt>
                <c:pt idx="4">
                  <c:v>EDUCACIÓN</c:v>
                </c:pt>
                <c:pt idx="5">
                  <c:v>ELECTRICO, GAS Y AGUA</c:v>
                </c:pt>
                <c:pt idx="6">
                  <c:v>FINANCIERO</c:v>
                </c:pt>
                <c:pt idx="7">
                  <c:v>HIDROCARUROS</c:v>
                </c:pt>
                <c:pt idx="8">
                  <c:v>HOTELES Y RESTAURANTES</c:v>
                </c:pt>
                <c:pt idx="9">
                  <c:v>INDUSTRIA MANUFACTURERA</c:v>
                </c:pt>
                <c:pt idx="10">
                  <c:v>INMOBILIARIO</c:v>
                </c:pt>
                <c:pt idx="11">
                  <c:v>MINAS Y CANTERAS</c:v>
                </c:pt>
                <c:pt idx="12">
                  <c:v>ORGANOS EXTRATERRITORIALES</c:v>
                </c:pt>
                <c:pt idx="13">
                  <c:v>PESCA</c:v>
                </c:pt>
                <c:pt idx="14">
                  <c:v>SERVICIO DOMÉSTICO</c:v>
                </c:pt>
                <c:pt idx="15">
                  <c:v>SERVICIOS COMUNITARIOS, SOCIALES Y PERSONALES</c:v>
                </c:pt>
                <c:pt idx="16">
                  <c:v>SERVICIOS SOCIALES Y DE SALUD</c:v>
                </c:pt>
                <c:pt idx="17">
                  <c:v>TRANSPORTE, ALMACENAMIENTO Y COMUNICACIONES</c:v>
                </c:pt>
                <c:pt idx="18">
                  <c:v>TOTAL SGRL</c:v>
                </c:pt>
              </c:strCache>
            </c:strRef>
          </c:cat>
          <c:val>
            <c:numRef>
              <c:f>Hoja2!$C$27:$C$45</c:f>
              <c:numCache>
                <c:formatCode>0%</c:formatCode>
                <c:ptCount val="19"/>
                <c:pt idx="0">
                  <c:v>0.46401711282183011</c:v>
                </c:pt>
                <c:pt idx="1">
                  <c:v>0.74603414433805337</c:v>
                </c:pt>
                <c:pt idx="2">
                  <c:v>0.54557689245757979</c:v>
                </c:pt>
                <c:pt idx="3">
                  <c:v>0.91057964802712876</c:v>
                </c:pt>
                <c:pt idx="4">
                  <c:v>0.38062359287138353</c:v>
                </c:pt>
                <c:pt idx="5">
                  <c:v>0.8095457636495661</c:v>
                </c:pt>
                <c:pt idx="6">
                  <c:v>0.4164145396531358</c:v>
                </c:pt>
                <c:pt idx="7">
                  <c:v>0.87870656548922044</c:v>
                </c:pt>
                <c:pt idx="8">
                  <c:v>0.42595834754185624</c:v>
                </c:pt>
                <c:pt idx="9">
                  <c:v>0.66162482303128844</c:v>
                </c:pt>
                <c:pt idx="10">
                  <c:v>0.57780215924380984</c:v>
                </c:pt>
                <c:pt idx="11">
                  <c:v>0.8865204588405925</c:v>
                </c:pt>
                <c:pt idx="12">
                  <c:v>0.47968915577534438</c:v>
                </c:pt>
                <c:pt idx="13">
                  <c:v>0.74496769965359044</c:v>
                </c:pt>
                <c:pt idx="14">
                  <c:v>0.32233164290835198</c:v>
                </c:pt>
                <c:pt idx="15">
                  <c:v>0.47506792125544406</c:v>
                </c:pt>
                <c:pt idx="16">
                  <c:v>0.29265366496419165</c:v>
                </c:pt>
                <c:pt idx="17">
                  <c:v>0.79584953389235025</c:v>
                </c:pt>
                <c:pt idx="18">
                  <c:v>0.60609520787952387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A-439D-AAB4-D57F54B27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950616"/>
        <c:axId val="364859624"/>
      </c:barChart>
      <c:catAx>
        <c:axId val="438950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59624"/>
        <c:crosses val="autoZero"/>
        <c:auto val="1"/>
        <c:lblAlgn val="ctr"/>
        <c:lblOffset val="100"/>
        <c:noMultiLvlLbl val="0"/>
      </c:catAx>
      <c:valAx>
        <c:axId val="3648596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95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9DB17-F3B0-40BC-A745-8F4ED0C86C13}" type="doc">
      <dgm:prSet loTypeId="urn:microsoft.com/office/officeart/2005/8/layout/cycle8" loCatId="cycle" qsTypeId="urn:microsoft.com/office/officeart/2005/8/quickstyle/simple5" qsCatId="simple" csTypeId="urn:microsoft.com/office/officeart/2005/8/colors/accent1_4" csCatId="accent1" phldr="1"/>
      <dgm:spPr/>
    </dgm:pt>
    <dgm:pt modelId="{C1F34329-26F0-4AB1-A8DE-EF12EEB9AE57}">
      <dgm:prSet phldrT="[Texto]" custT="1"/>
      <dgm:spPr/>
      <dgm:t>
        <a:bodyPr/>
        <a:lstStyle/>
        <a:p>
          <a:r>
            <a:rPr lang="es-ES" sz="2000" b="1"/>
            <a:t>1. Prevenir</a:t>
          </a:r>
        </a:p>
      </dgm:t>
    </dgm:pt>
    <dgm:pt modelId="{570F92BC-3440-4BEF-B90D-350A1003078B}" type="parTrans" cxnId="{9734099B-A5C8-4570-B8EC-47EFE3D6F776}">
      <dgm:prSet/>
      <dgm:spPr/>
      <dgm:t>
        <a:bodyPr/>
        <a:lstStyle/>
        <a:p>
          <a:endParaRPr lang="es-ES" sz="2800" b="1"/>
        </a:p>
      </dgm:t>
    </dgm:pt>
    <dgm:pt modelId="{68DF1705-815B-4DB1-808D-302C8EB1C33C}" type="sibTrans" cxnId="{9734099B-A5C8-4570-B8EC-47EFE3D6F776}">
      <dgm:prSet/>
      <dgm:spPr/>
      <dgm:t>
        <a:bodyPr/>
        <a:lstStyle/>
        <a:p>
          <a:endParaRPr lang="es-ES" sz="2800" b="1"/>
        </a:p>
      </dgm:t>
    </dgm:pt>
    <dgm:pt modelId="{4CDDFA47-087C-406A-91CF-81BA5C2A058C}">
      <dgm:prSet phldrT="[Texto]" custT="1"/>
      <dgm:spPr/>
      <dgm:t>
        <a:bodyPr/>
        <a:lstStyle/>
        <a:p>
          <a:r>
            <a:rPr lang="es-ES" sz="2000" b="1"/>
            <a:t>2. Cubrir</a:t>
          </a:r>
        </a:p>
      </dgm:t>
    </dgm:pt>
    <dgm:pt modelId="{601C5DC1-CE6C-459A-8458-5E0BA222EED5}" type="parTrans" cxnId="{B51C12F2-61DC-4B34-BF4E-67503D419322}">
      <dgm:prSet/>
      <dgm:spPr/>
      <dgm:t>
        <a:bodyPr/>
        <a:lstStyle/>
        <a:p>
          <a:endParaRPr lang="es-ES" sz="2800" b="1"/>
        </a:p>
      </dgm:t>
    </dgm:pt>
    <dgm:pt modelId="{4A48E089-23D3-4784-BE0C-20B6B4133E33}" type="sibTrans" cxnId="{B51C12F2-61DC-4B34-BF4E-67503D419322}">
      <dgm:prSet/>
      <dgm:spPr/>
      <dgm:t>
        <a:bodyPr/>
        <a:lstStyle/>
        <a:p>
          <a:endParaRPr lang="es-ES" sz="2800" b="1"/>
        </a:p>
      </dgm:t>
    </dgm:pt>
    <dgm:pt modelId="{1A404B7C-9BE8-4210-AC87-3B575D1BE1FC}">
      <dgm:prSet phldrT="[Texto]" custT="1"/>
      <dgm:spPr/>
      <dgm:t>
        <a:bodyPr/>
        <a:lstStyle/>
        <a:p>
          <a:r>
            <a:rPr lang="es-ES" sz="2000" b="1"/>
            <a:t>3. Valorar</a:t>
          </a:r>
        </a:p>
      </dgm:t>
    </dgm:pt>
    <dgm:pt modelId="{6F5D5308-8B8F-400B-AF2B-9F7BDFA80759}" type="parTrans" cxnId="{6FEF3FF1-FA8A-4336-99D4-CED62690DCDA}">
      <dgm:prSet/>
      <dgm:spPr/>
      <dgm:t>
        <a:bodyPr/>
        <a:lstStyle/>
        <a:p>
          <a:endParaRPr lang="es-ES" sz="2800" b="1"/>
        </a:p>
      </dgm:t>
    </dgm:pt>
    <dgm:pt modelId="{A1BDEAEF-B322-4E25-B439-FD09A65A7EAA}" type="sibTrans" cxnId="{6FEF3FF1-FA8A-4336-99D4-CED62690DCDA}">
      <dgm:prSet/>
      <dgm:spPr/>
      <dgm:t>
        <a:bodyPr/>
        <a:lstStyle/>
        <a:p>
          <a:endParaRPr lang="es-ES" sz="2800" b="1"/>
        </a:p>
      </dgm:t>
    </dgm:pt>
    <dgm:pt modelId="{CC8E3EFB-14EE-44A1-B9E2-7E9879D6B569}">
      <dgm:prSet phldrT="[Texto]" custT="1"/>
      <dgm:spPr/>
      <dgm:t>
        <a:bodyPr/>
        <a:lstStyle/>
        <a:p>
          <a:r>
            <a:rPr lang="es-ES" sz="2000" b="1"/>
            <a:t>4. Reparar</a:t>
          </a:r>
        </a:p>
      </dgm:t>
    </dgm:pt>
    <dgm:pt modelId="{C6CEB12E-4A13-4FD1-967D-1BBE5EF12FB9}" type="parTrans" cxnId="{9EB2A5C1-F540-4CE4-B0A7-2D10C95DBED1}">
      <dgm:prSet/>
      <dgm:spPr/>
      <dgm:t>
        <a:bodyPr/>
        <a:lstStyle/>
        <a:p>
          <a:endParaRPr lang="es-ES" sz="2800" b="1"/>
        </a:p>
      </dgm:t>
    </dgm:pt>
    <dgm:pt modelId="{0936A393-3E2F-4456-B930-1B10D71FD862}" type="sibTrans" cxnId="{9EB2A5C1-F540-4CE4-B0A7-2D10C95DBED1}">
      <dgm:prSet/>
      <dgm:spPr/>
      <dgm:t>
        <a:bodyPr/>
        <a:lstStyle/>
        <a:p>
          <a:endParaRPr lang="es-ES" sz="2800" b="1"/>
        </a:p>
      </dgm:t>
    </dgm:pt>
    <dgm:pt modelId="{1AD2083F-250F-489C-833C-B0FAFABF1981}">
      <dgm:prSet phldrT="[Texto]" custT="1"/>
      <dgm:spPr/>
      <dgm:t>
        <a:bodyPr/>
        <a:lstStyle/>
        <a:p>
          <a:r>
            <a:rPr lang="es-ES" sz="1800" b="1"/>
            <a:t>5. </a:t>
          </a:r>
          <a:r>
            <a:rPr lang="es-ES" sz="1600" b="1"/>
            <a:t>Reincorporar</a:t>
          </a:r>
        </a:p>
      </dgm:t>
    </dgm:pt>
    <dgm:pt modelId="{4280756D-C530-4C54-84C8-A72207526DA5}" type="parTrans" cxnId="{46DB0620-B38C-4209-9546-191F15C55981}">
      <dgm:prSet/>
      <dgm:spPr/>
      <dgm:t>
        <a:bodyPr/>
        <a:lstStyle/>
        <a:p>
          <a:endParaRPr lang="es-ES" sz="2800" b="1"/>
        </a:p>
      </dgm:t>
    </dgm:pt>
    <dgm:pt modelId="{24BDD1CC-D9CB-4B54-A9AD-54F46E65F558}" type="sibTrans" cxnId="{46DB0620-B38C-4209-9546-191F15C55981}">
      <dgm:prSet/>
      <dgm:spPr/>
      <dgm:t>
        <a:bodyPr/>
        <a:lstStyle/>
        <a:p>
          <a:endParaRPr lang="es-ES" sz="2800" b="1"/>
        </a:p>
      </dgm:t>
    </dgm:pt>
    <dgm:pt modelId="{1CCB7BEC-FB2C-4B0A-BC2C-C2CA84C82BBF}">
      <dgm:prSet phldrT="[Texto]" custT="1"/>
      <dgm:spPr/>
      <dgm:t>
        <a:bodyPr/>
        <a:lstStyle/>
        <a:p>
          <a:r>
            <a:rPr lang="es-ES" sz="2000" b="1"/>
            <a:t>6. Identificar riesgos</a:t>
          </a:r>
        </a:p>
      </dgm:t>
    </dgm:pt>
    <dgm:pt modelId="{039B577C-2159-4C70-9B3F-B7485FFBDA1D}" type="parTrans" cxnId="{875C365E-3645-4C2D-89B6-EC6A65FDFFDC}">
      <dgm:prSet/>
      <dgm:spPr/>
      <dgm:t>
        <a:bodyPr/>
        <a:lstStyle/>
        <a:p>
          <a:endParaRPr lang="es-ES" sz="2800" b="1"/>
        </a:p>
      </dgm:t>
    </dgm:pt>
    <dgm:pt modelId="{5DE7DF65-4366-4506-8C13-D35C0FE0F368}" type="sibTrans" cxnId="{875C365E-3645-4C2D-89B6-EC6A65FDFFDC}">
      <dgm:prSet/>
      <dgm:spPr/>
      <dgm:t>
        <a:bodyPr/>
        <a:lstStyle/>
        <a:p>
          <a:endParaRPr lang="es-ES" sz="2800" b="1"/>
        </a:p>
      </dgm:t>
    </dgm:pt>
    <dgm:pt modelId="{09174EA9-2C66-4E7A-9D56-65BF478B85B7}" type="pres">
      <dgm:prSet presAssocID="{9F09DB17-F3B0-40BC-A745-8F4ED0C86C13}" presName="compositeShape" presStyleCnt="0">
        <dgm:presLayoutVars>
          <dgm:chMax val="7"/>
          <dgm:dir/>
          <dgm:resizeHandles val="exact"/>
        </dgm:presLayoutVars>
      </dgm:prSet>
      <dgm:spPr/>
    </dgm:pt>
    <dgm:pt modelId="{5BE16C54-6D9E-422D-A3B2-E619CEEE90B3}" type="pres">
      <dgm:prSet presAssocID="{9F09DB17-F3B0-40BC-A745-8F4ED0C86C13}" presName="wedge1" presStyleLbl="node1" presStyleIdx="0" presStyleCnt="6"/>
      <dgm:spPr/>
    </dgm:pt>
    <dgm:pt modelId="{8BEFA589-9BA3-43FB-A088-3BBECF661FFF}" type="pres">
      <dgm:prSet presAssocID="{9F09DB17-F3B0-40BC-A745-8F4ED0C86C13}" presName="dummy1a" presStyleCnt="0"/>
      <dgm:spPr/>
    </dgm:pt>
    <dgm:pt modelId="{E200F9EC-6666-4D6D-8B87-12FD8C6E98F0}" type="pres">
      <dgm:prSet presAssocID="{9F09DB17-F3B0-40BC-A745-8F4ED0C86C13}" presName="dummy1b" presStyleCnt="0"/>
      <dgm:spPr/>
    </dgm:pt>
    <dgm:pt modelId="{992D1607-9791-40AE-A875-8A097F0C6062}" type="pres">
      <dgm:prSet presAssocID="{9F09DB17-F3B0-40BC-A745-8F4ED0C86C1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421D2C1-10B5-4E9C-B6A5-1E648324C002}" type="pres">
      <dgm:prSet presAssocID="{9F09DB17-F3B0-40BC-A745-8F4ED0C86C13}" presName="wedge2" presStyleLbl="node1" presStyleIdx="1" presStyleCnt="6"/>
      <dgm:spPr/>
    </dgm:pt>
    <dgm:pt modelId="{EC9D4616-A9B0-44E7-BE18-D0C93787B2B1}" type="pres">
      <dgm:prSet presAssocID="{9F09DB17-F3B0-40BC-A745-8F4ED0C86C13}" presName="dummy2a" presStyleCnt="0"/>
      <dgm:spPr/>
    </dgm:pt>
    <dgm:pt modelId="{9710A363-4DC3-49BC-9FC4-64EAE173F5CD}" type="pres">
      <dgm:prSet presAssocID="{9F09DB17-F3B0-40BC-A745-8F4ED0C86C13}" presName="dummy2b" presStyleCnt="0"/>
      <dgm:spPr/>
    </dgm:pt>
    <dgm:pt modelId="{4B9B4BC8-1CB4-45E4-971A-B7D812BC98B0}" type="pres">
      <dgm:prSet presAssocID="{9F09DB17-F3B0-40BC-A745-8F4ED0C86C1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B547F3E-3FF2-4BD8-A17E-AFD8A556D566}" type="pres">
      <dgm:prSet presAssocID="{9F09DB17-F3B0-40BC-A745-8F4ED0C86C13}" presName="wedge3" presStyleLbl="node1" presStyleIdx="2" presStyleCnt="6"/>
      <dgm:spPr/>
    </dgm:pt>
    <dgm:pt modelId="{3CD39DBE-924E-45CB-8911-8C0BC74E6C59}" type="pres">
      <dgm:prSet presAssocID="{9F09DB17-F3B0-40BC-A745-8F4ED0C86C13}" presName="dummy3a" presStyleCnt="0"/>
      <dgm:spPr/>
    </dgm:pt>
    <dgm:pt modelId="{B65E424E-0270-4D18-8BCB-D7A95B6E6A28}" type="pres">
      <dgm:prSet presAssocID="{9F09DB17-F3B0-40BC-A745-8F4ED0C86C13}" presName="dummy3b" presStyleCnt="0"/>
      <dgm:spPr/>
    </dgm:pt>
    <dgm:pt modelId="{6699A9F3-CFBB-4672-893B-5936917BFC08}" type="pres">
      <dgm:prSet presAssocID="{9F09DB17-F3B0-40BC-A745-8F4ED0C86C1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E8DA4C4-9EA8-49B5-9AA5-E6D13C2C404B}" type="pres">
      <dgm:prSet presAssocID="{9F09DB17-F3B0-40BC-A745-8F4ED0C86C13}" presName="wedge4" presStyleLbl="node1" presStyleIdx="3" presStyleCnt="6"/>
      <dgm:spPr/>
    </dgm:pt>
    <dgm:pt modelId="{1D89F251-3433-40A3-98A9-3168B5B7A35D}" type="pres">
      <dgm:prSet presAssocID="{9F09DB17-F3B0-40BC-A745-8F4ED0C86C13}" presName="dummy4a" presStyleCnt="0"/>
      <dgm:spPr/>
    </dgm:pt>
    <dgm:pt modelId="{1CCBD00C-5B6E-4E04-9069-52C10D4D9CD7}" type="pres">
      <dgm:prSet presAssocID="{9F09DB17-F3B0-40BC-A745-8F4ED0C86C13}" presName="dummy4b" presStyleCnt="0"/>
      <dgm:spPr/>
    </dgm:pt>
    <dgm:pt modelId="{2853DFCB-A140-4315-8DEE-86576F15EECA}" type="pres">
      <dgm:prSet presAssocID="{9F09DB17-F3B0-40BC-A745-8F4ED0C86C1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9A81E75-7867-42B6-A8CF-8DCAF265AEF4}" type="pres">
      <dgm:prSet presAssocID="{9F09DB17-F3B0-40BC-A745-8F4ED0C86C13}" presName="wedge5" presStyleLbl="node1" presStyleIdx="4" presStyleCnt="6"/>
      <dgm:spPr/>
    </dgm:pt>
    <dgm:pt modelId="{338244BE-EDBD-488F-BA3B-48DF19203860}" type="pres">
      <dgm:prSet presAssocID="{9F09DB17-F3B0-40BC-A745-8F4ED0C86C13}" presName="dummy5a" presStyleCnt="0"/>
      <dgm:spPr/>
    </dgm:pt>
    <dgm:pt modelId="{AAD928B4-1462-4CBB-AB62-42F83C31BC37}" type="pres">
      <dgm:prSet presAssocID="{9F09DB17-F3B0-40BC-A745-8F4ED0C86C13}" presName="dummy5b" presStyleCnt="0"/>
      <dgm:spPr/>
    </dgm:pt>
    <dgm:pt modelId="{DDD82EC2-8B89-4D34-8394-C9BC5D589820}" type="pres">
      <dgm:prSet presAssocID="{9F09DB17-F3B0-40BC-A745-8F4ED0C86C1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BB0F6A2-3993-46C2-ACC7-5632B7A99CA1}" type="pres">
      <dgm:prSet presAssocID="{9F09DB17-F3B0-40BC-A745-8F4ED0C86C13}" presName="wedge6" presStyleLbl="node1" presStyleIdx="5" presStyleCnt="6"/>
      <dgm:spPr/>
    </dgm:pt>
    <dgm:pt modelId="{B73AC391-65F8-495A-9016-A1E35B35AF22}" type="pres">
      <dgm:prSet presAssocID="{9F09DB17-F3B0-40BC-A745-8F4ED0C86C13}" presName="dummy6a" presStyleCnt="0"/>
      <dgm:spPr/>
    </dgm:pt>
    <dgm:pt modelId="{8B04284E-51CB-4EBE-983E-03589AC30C97}" type="pres">
      <dgm:prSet presAssocID="{9F09DB17-F3B0-40BC-A745-8F4ED0C86C13}" presName="dummy6b" presStyleCnt="0"/>
      <dgm:spPr/>
    </dgm:pt>
    <dgm:pt modelId="{888AEF94-7F50-4A54-92D3-6115A8BDF4B3}" type="pres">
      <dgm:prSet presAssocID="{9F09DB17-F3B0-40BC-A745-8F4ED0C86C1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0789D86-20CB-4C95-9F9A-6A2718395C33}" type="pres">
      <dgm:prSet presAssocID="{68DF1705-815B-4DB1-808D-302C8EB1C33C}" presName="arrowWedge1" presStyleLbl="fgSibTrans2D1" presStyleIdx="0" presStyleCnt="6"/>
      <dgm:spPr/>
    </dgm:pt>
    <dgm:pt modelId="{56855F79-BD87-4AEA-B1F8-647191E064B7}" type="pres">
      <dgm:prSet presAssocID="{4A48E089-23D3-4784-BE0C-20B6B4133E33}" presName="arrowWedge2" presStyleLbl="fgSibTrans2D1" presStyleIdx="1" presStyleCnt="6"/>
      <dgm:spPr/>
    </dgm:pt>
    <dgm:pt modelId="{2A71CA75-CB22-4464-A487-4498089DA355}" type="pres">
      <dgm:prSet presAssocID="{A1BDEAEF-B322-4E25-B439-FD09A65A7EAA}" presName="arrowWedge3" presStyleLbl="fgSibTrans2D1" presStyleIdx="2" presStyleCnt="6"/>
      <dgm:spPr/>
    </dgm:pt>
    <dgm:pt modelId="{55471485-DD04-44C1-8E02-05CA9F3EF5C8}" type="pres">
      <dgm:prSet presAssocID="{0936A393-3E2F-4456-B930-1B10D71FD862}" presName="arrowWedge4" presStyleLbl="fgSibTrans2D1" presStyleIdx="3" presStyleCnt="6"/>
      <dgm:spPr/>
    </dgm:pt>
    <dgm:pt modelId="{824ECBF2-E380-42EA-9A69-DB4078FEC95D}" type="pres">
      <dgm:prSet presAssocID="{24BDD1CC-D9CB-4B54-A9AD-54F46E65F558}" presName="arrowWedge5" presStyleLbl="fgSibTrans2D1" presStyleIdx="4" presStyleCnt="6"/>
      <dgm:spPr/>
    </dgm:pt>
    <dgm:pt modelId="{A59F5B7E-52C1-4EBA-ADE1-F92EB257B115}" type="pres">
      <dgm:prSet presAssocID="{5DE7DF65-4366-4506-8C13-D35C0FE0F368}" presName="arrowWedge6" presStyleLbl="fgSibTrans2D1" presStyleIdx="5" presStyleCnt="6"/>
      <dgm:spPr/>
    </dgm:pt>
  </dgm:ptLst>
  <dgm:cxnLst>
    <dgm:cxn modelId="{C1B04419-D9FB-4FDA-A4A1-70B8A303BC33}" type="presOf" srcId="{1A404B7C-9BE8-4210-AC87-3B575D1BE1FC}" destId="{FB547F3E-3FF2-4BD8-A17E-AFD8A556D566}" srcOrd="0" destOrd="0" presId="urn:microsoft.com/office/officeart/2005/8/layout/cycle8"/>
    <dgm:cxn modelId="{46DB0620-B38C-4209-9546-191F15C55981}" srcId="{9F09DB17-F3B0-40BC-A745-8F4ED0C86C13}" destId="{1AD2083F-250F-489C-833C-B0FAFABF1981}" srcOrd="4" destOrd="0" parTransId="{4280756D-C530-4C54-84C8-A72207526DA5}" sibTransId="{24BDD1CC-D9CB-4B54-A9AD-54F46E65F558}"/>
    <dgm:cxn modelId="{63A96227-ECDB-4E14-AC60-AF838A301D0D}" type="presOf" srcId="{4CDDFA47-087C-406A-91CF-81BA5C2A058C}" destId="{4B9B4BC8-1CB4-45E4-971A-B7D812BC98B0}" srcOrd="1" destOrd="0" presId="urn:microsoft.com/office/officeart/2005/8/layout/cycle8"/>
    <dgm:cxn modelId="{4B09825B-122B-4A7A-9382-53FC9457259A}" type="presOf" srcId="{C1F34329-26F0-4AB1-A8DE-EF12EEB9AE57}" destId="{5BE16C54-6D9E-422D-A3B2-E619CEEE90B3}" srcOrd="0" destOrd="0" presId="urn:microsoft.com/office/officeart/2005/8/layout/cycle8"/>
    <dgm:cxn modelId="{875C365E-3645-4C2D-89B6-EC6A65FDFFDC}" srcId="{9F09DB17-F3B0-40BC-A745-8F4ED0C86C13}" destId="{1CCB7BEC-FB2C-4B0A-BC2C-C2CA84C82BBF}" srcOrd="5" destOrd="0" parTransId="{039B577C-2159-4C70-9B3F-B7485FFBDA1D}" sibTransId="{5DE7DF65-4366-4506-8C13-D35C0FE0F368}"/>
    <dgm:cxn modelId="{E8D21447-B7DC-49EC-97AC-2F1D6C1E6D3B}" type="presOf" srcId="{CC8E3EFB-14EE-44A1-B9E2-7E9879D6B569}" destId="{2853DFCB-A140-4315-8DEE-86576F15EECA}" srcOrd="1" destOrd="0" presId="urn:microsoft.com/office/officeart/2005/8/layout/cycle8"/>
    <dgm:cxn modelId="{9F6ECD49-3EAE-4AE4-B493-4EEBD14BDC67}" type="presOf" srcId="{1AD2083F-250F-489C-833C-B0FAFABF1981}" destId="{DDD82EC2-8B89-4D34-8394-C9BC5D589820}" srcOrd="1" destOrd="0" presId="urn:microsoft.com/office/officeart/2005/8/layout/cycle8"/>
    <dgm:cxn modelId="{C215EF6E-4C79-4D46-9998-D3973303FE90}" type="presOf" srcId="{9F09DB17-F3B0-40BC-A745-8F4ED0C86C13}" destId="{09174EA9-2C66-4E7A-9D56-65BF478B85B7}" srcOrd="0" destOrd="0" presId="urn:microsoft.com/office/officeart/2005/8/layout/cycle8"/>
    <dgm:cxn modelId="{36C13954-0879-4E97-AB1F-33E8A5CF3DCF}" type="presOf" srcId="{1AD2083F-250F-489C-833C-B0FAFABF1981}" destId="{39A81E75-7867-42B6-A8CF-8DCAF265AEF4}" srcOrd="0" destOrd="0" presId="urn:microsoft.com/office/officeart/2005/8/layout/cycle8"/>
    <dgm:cxn modelId="{9734099B-A5C8-4570-B8EC-47EFE3D6F776}" srcId="{9F09DB17-F3B0-40BC-A745-8F4ED0C86C13}" destId="{C1F34329-26F0-4AB1-A8DE-EF12EEB9AE57}" srcOrd="0" destOrd="0" parTransId="{570F92BC-3440-4BEF-B90D-350A1003078B}" sibTransId="{68DF1705-815B-4DB1-808D-302C8EB1C33C}"/>
    <dgm:cxn modelId="{06CCC6A2-8361-4659-90D7-DB8B13D5595C}" type="presOf" srcId="{1CCB7BEC-FB2C-4B0A-BC2C-C2CA84C82BBF}" destId="{888AEF94-7F50-4A54-92D3-6115A8BDF4B3}" srcOrd="1" destOrd="0" presId="urn:microsoft.com/office/officeart/2005/8/layout/cycle8"/>
    <dgm:cxn modelId="{1CA196C1-0946-4776-87B6-8AFA862B080D}" type="presOf" srcId="{CC8E3EFB-14EE-44A1-B9E2-7E9879D6B569}" destId="{8E8DA4C4-9EA8-49B5-9AA5-E6D13C2C404B}" srcOrd="0" destOrd="0" presId="urn:microsoft.com/office/officeart/2005/8/layout/cycle8"/>
    <dgm:cxn modelId="{9EB2A5C1-F540-4CE4-B0A7-2D10C95DBED1}" srcId="{9F09DB17-F3B0-40BC-A745-8F4ED0C86C13}" destId="{CC8E3EFB-14EE-44A1-B9E2-7E9879D6B569}" srcOrd="3" destOrd="0" parTransId="{C6CEB12E-4A13-4FD1-967D-1BBE5EF12FB9}" sibTransId="{0936A393-3E2F-4456-B930-1B10D71FD862}"/>
    <dgm:cxn modelId="{42893FD2-F791-4102-94A6-B7E3B68D5052}" type="presOf" srcId="{C1F34329-26F0-4AB1-A8DE-EF12EEB9AE57}" destId="{992D1607-9791-40AE-A875-8A097F0C6062}" srcOrd="1" destOrd="0" presId="urn:microsoft.com/office/officeart/2005/8/layout/cycle8"/>
    <dgm:cxn modelId="{46C556DD-5212-41A5-9044-CA73345769D8}" type="presOf" srcId="{4CDDFA47-087C-406A-91CF-81BA5C2A058C}" destId="{3421D2C1-10B5-4E9C-B6A5-1E648324C002}" srcOrd="0" destOrd="0" presId="urn:microsoft.com/office/officeart/2005/8/layout/cycle8"/>
    <dgm:cxn modelId="{6616A0E8-1C94-4945-A8B8-DA6443988150}" type="presOf" srcId="{1CCB7BEC-FB2C-4B0A-BC2C-C2CA84C82BBF}" destId="{0BB0F6A2-3993-46C2-ACC7-5632B7A99CA1}" srcOrd="0" destOrd="0" presId="urn:microsoft.com/office/officeart/2005/8/layout/cycle8"/>
    <dgm:cxn modelId="{66453CED-D69E-4D43-A42D-0E396E02B21D}" type="presOf" srcId="{1A404B7C-9BE8-4210-AC87-3B575D1BE1FC}" destId="{6699A9F3-CFBB-4672-893B-5936917BFC08}" srcOrd="1" destOrd="0" presId="urn:microsoft.com/office/officeart/2005/8/layout/cycle8"/>
    <dgm:cxn modelId="{6FEF3FF1-FA8A-4336-99D4-CED62690DCDA}" srcId="{9F09DB17-F3B0-40BC-A745-8F4ED0C86C13}" destId="{1A404B7C-9BE8-4210-AC87-3B575D1BE1FC}" srcOrd="2" destOrd="0" parTransId="{6F5D5308-8B8F-400B-AF2B-9F7BDFA80759}" sibTransId="{A1BDEAEF-B322-4E25-B439-FD09A65A7EAA}"/>
    <dgm:cxn modelId="{B51C12F2-61DC-4B34-BF4E-67503D419322}" srcId="{9F09DB17-F3B0-40BC-A745-8F4ED0C86C13}" destId="{4CDDFA47-087C-406A-91CF-81BA5C2A058C}" srcOrd="1" destOrd="0" parTransId="{601C5DC1-CE6C-459A-8458-5E0BA222EED5}" sibTransId="{4A48E089-23D3-4784-BE0C-20B6B4133E33}"/>
    <dgm:cxn modelId="{A389DC3C-45BD-42A2-8D26-91ADEE83308C}" type="presParOf" srcId="{09174EA9-2C66-4E7A-9D56-65BF478B85B7}" destId="{5BE16C54-6D9E-422D-A3B2-E619CEEE90B3}" srcOrd="0" destOrd="0" presId="urn:microsoft.com/office/officeart/2005/8/layout/cycle8"/>
    <dgm:cxn modelId="{0289A3DA-2761-4746-9BEC-68090536C9B7}" type="presParOf" srcId="{09174EA9-2C66-4E7A-9D56-65BF478B85B7}" destId="{8BEFA589-9BA3-43FB-A088-3BBECF661FFF}" srcOrd="1" destOrd="0" presId="urn:microsoft.com/office/officeart/2005/8/layout/cycle8"/>
    <dgm:cxn modelId="{30B828CA-F7E2-411C-B108-9E15A80330AC}" type="presParOf" srcId="{09174EA9-2C66-4E7A-9D56-65BF478B85B7}" destId="{E200F9EC-6666-4D6D-8B87-12FD8C6E98F0}" srcOrd="2" destOrd="0" presId="urn:microsoft.com/office/officeart/2005/8/layout/cycle8"/>
    <dgm:cxn modelId="{1E8B80D8-73D0-4F8E-9F18-DA198F317EBD}" type="presParOf" srcId="{09174EA9-2C66-4E7A-9D56-65BF478B85B7}" destId="{992D1607-9791-40AE-A875-8A097F0C6062}" srcOrd="3" destOrd="0" presId="urn:microsoft.com/office/officeart/2005/8/layout/cycle8"/>
    <dgm:cxn modelId="{418ED7A1-2D1D-459C-8773-C88768AE72F4}" type="presParOf" srcId="{09174EA9-2C66-4E7A-9D56-65BF478B85B7}" destId="{3421D2C1-10B5-4E9C-B6A5-1E648324C002}" srcOrd="4" destOrd="0" presId="urn:microsoft.com/office/officeart/2005/8/layout/cycle8"/>
    <dgm:cxn modelId="{0829E6BF-65D4-4B0B-BCA3-E5C0C671843A}" type="presParOf" srcId="{09174EA9-2C66-4E7A-9D56-65BF478B85B7}" destId="{EC9D4616-A9B0-44E7-BE18-D0C93787B2B1}" srcOrd="5" destOrd="0" presId="urn:microsoft.com/office/officeart/2005/8/layout/cycle8"/>
    <dgm:cxn modelId="{1FDC39B5-5AF0-422D-A6D4-26FB8FF486E0}" type="presParOf" srcId="{09174EA9-2C66-4E7A-9D56-65BF478B85B7}" destId="{9710A363-4DC3-49BC-9FC4-64EAE173F5CD}" srcOrd="6" destOrd="0" presId="urn:microsoft.com/office/officeart/2005/8/layout/cycle8"/>
    <dgm:cxn modelId="{33918F17-714E-4EBA-A0D9-9A7A30F0ACE7}" type="presParOf" srcId="{09174EA9-2C66-4E7A-9D56-65BF478B85B7}" destId="{4B9B4BC8-1CB4-45E4-971A-B7D812BC98B0}" srcOrd="7" destOrd="0" presId="urn:microsoft.com/office/officeart/2005/8/layout/cycle8"/>
    <dgm:cxn modelId="{78E3206C-908E-4F02-8250-0A31559D0B06}" type="presParOf" srcId="{09174EA9-2C66-4E7A-9D56-65BF478B85B7}" destId="{FB547F3E-3FF2-4BD8-A17E-AFD8A556D566}" srcOrd="8" destOrd="0" presId="urn:microsoft.com/office/officeart/2005/8/layout/cycle8"/>
    <dgm:cxn modelId="{DDAA9EA3-777C-44B1-A6C9-47D2DAC352F2}" type="presParOf" srcId="{09174EA9-2C66-4E7A-9D56-65BF478B85B7}" destId="{3CD39DBE-924E-45CB-8911-8C0BC74E6C59}" srcOrd="9" destOrd="0" presId="urn:microsoft.com/office/officeart/2005/8/layout/cycle8"/>
    <dgm:cxn modelId="{21AA40A3-9480-4CB8-9CCD-DD85A5D0C0EF}" type="presParOf" srcId="{09174EA9-2C66-4E7A-9D56-65BF478B85B7}" destId="{B65E424E-0270-4D18-8BCB-D7A95B6E6A28}" srcOrd="10" destOrd="0" presId="urn:microsoft.com/office/officeart/2005/8/layout/cycle8"/>
    <dgm:cxn modelId="{F6F74BD5-29BB-40DB-8909-6E85F099AA49}" type="presParOf" srcId="{09174EA9-2C66-4E7A-9D56-65BF478B85B7}" destId="{6699A9F3-CFBB-4672-893B-5936917BFC08}" srcOrd="11" destOrd="0" presId="urn:microsoft.com/office/officeart/2005/8/layout/cycle8"/>
    <dgm:cxn modelId="{425276FA-E9BB-4897-97E4-B0B40DE21625}" type="presParOf" srcId="{09174EA9-2C66-4E7A-9D56-65BF478B85B7}" destId="{8E8DA4C4-9EA8-49B5-9AA5-E6D13C2C404B}" srcOrd="12" destOrd="0" presId="urn:microsoft.com/office/officeart/2005/8/layout/cycle8"/>
    <dgm:cxn modelId="{5CA0E404-CC59-4E99-9B69-0D1E5B9AD3DE}" type="presParOf" srcId="{09174EA9-2C66-4E7A-9D56-65BF478B85B7}" destId="{1D89F251-3433-40A3-98A9-3168B5B7A35D}" srcOrd="13" destOrd="0" presId="urn:microsoft.com/office/officeart/2005/8/layout/cycle8"/>
    <dgm:cxn modelId="{D0394C18-95B0-4116-B98F-05DF09683F00}" type="presParOf" srcId="{09174EA9-2C66-4E7A-9D56-65BF478B85B7}" destId="{1CCBD00C-5B6E-4E04-9069-52C10D4D9CD7}" srcOrd="14" destOrd="0" presId="urn:microsoft.com/office/officeart/2005/8/layout/cycle8"/>
    <dgm:cxn modelId="{D9F01D3E-CEA3-45D8-B8EB-CDE3BBFAC806}" type="presParOf" srcId="{09174EA9-2C66-4E7A-9D56-65BF478B85B7}" destId="{2853DFCB-A140-4315-8DEE-86576F15EECA}" srcOrd="15" destOrd="0" presId="urn:microsoft.com/office/officeart/2005/8/layout/cycle8"/>
    <dgm:cxn modelId="{8AD4FBF1-E22C-4A7A-9718-8428D72E1295}" type="presParOf" srcId="{09174EA9-2C66-4E7A-9D56-65BF478B85B7}" destId="{39A81E75-7867-42B6-A8CF-8DCAF265AEF4}" srcOrd="16" destOrd="0" presId="urn:microsoft.com/office/officeart/2005/8/layout/cycle8"/>
    <dgm:cxn modelId="{2C5F1EB2-203F-428D-BC88-49529C3ADA67}" type="presParOf" srcId="{09174EA9-2C66-4E7A-9D56-65BF478B85B7}" destId="{338244BE-EDBD-488F-BA3B-48DF19203860}" srcOrd="17" destOrd="0" presId="urn:microsoft.com/office/officeart/2005/8/layout/cycle8"/>
    <dgm:cxn modelId="{51B83E88-33EA-4716-A797-1312E9FD2073}" type="presParOf" srcId="{09174EA9-2C66-4E7A-9D56-65BF478B85B7}" destId="{AAD928B4-1462-4CBB-AB62-42F83C31BC37}" srcOrd="18" destOrd="0" presId="urn:microsoft.com/office/officeart/2005/8/layout/cycle8"/>
    <dgm:cxn modelId="{743C724A-383E-4E8A-97A1-EBDDD7A3937F}" type="presParOf" srcId="{09174EA9-2C66-4E7A-9D56-65BF478B85B7}" destId="{DDD82EC2-8B89-4D34-8394-C9BC5D589820}" srcOrd="19" destOrd="0" presId="urn:microsoft.com/office/officeart/2005/8/layout/cycle8"/>
    <dgm:cxn modelId="{01DE2B4F-13D0-4F84-AA20-E84526271C13}" type="presParOf" srcId="{09174EA9-2C66-4E7A-9D56-65BF478B85B7}" destId="{0BB0F6A2-3993-46C2-ACC7-5632B7A99CA1}" srcOrd="20" destOrd="0" presId="urn:microsoft.com/office/officeart/2005/8/layout/cycle8"/>
    <dgm:cxn modelId="{B3B2C366-29ED-4518-A8FE-50CA92A2C164}" type="presParOf" srcId="{09174EA9-2C66-4E7A-9D56-65BF478B85B7}" destId="{B73AC391-65F8-495A-9016-A1E35B35AF22}" srcOrd="21" destOrd="0" presId="urn:microsoft.com/office/officeart/2005/8/layout/cycle8"/>
    <dgm:cxn modelId="{098736A1-2BCF-4FEC-A519-D6204EC8055A}" type="presParOf" srcId="{09174EA9-2C66-4E7A-9D56-65BF478B85B7}" destId="{8B04284E-51CB-4EBE-983E-03589AC30C97}" srcOrd="22" destOrd="0" presId="urn:microsoft.com/office/officeart/2005/8/layout/cycle8"/>
    <dgm:cxn modelId="{559B60B6-0CA5-4C26-864E-86A2E0B1F9FB}" type="presParOf" srcId="{09174EA9-2C66-4E7A-9D56-65BF478B85B7}" destId="{888AEF94-7F50-4A54-92D3-6115A8BDF4B3}" srcOrd="23" destOrd="0" presId="urn:microsoft.com/office/officeart/2005/8/layout/cycle8"/>
    <dgm:cxn modelId="{EC9DB21B-C731-4B21-979F-7B6B98105431}" type="presParOf" srcId="{09174EA9-2C66-4E7A-9D56-65BF478B85B7}" destId="{E0789D86-20CB-4C95-9F9A-6A2718395C33}" srcOrd="24" destOrd="0" presId="urn:microsoft.com/office/officeart/2005/8/layout/cycle8"/>
    <dgm:cxn modelId="{F43B3F18-1D24-492B-9886-5B2353991AE6}" type="presParOf" srcId="{09174EA9-2C66-4E7A-9D56-65BF478B85B7}" destId="{56855F79-BD87-4AEA-B1F8-647191E064B7}" srcOrd="25" destOrd="0" presId="urn:microsoft.com/office/officeart/2005/8/layout/cycle8"/>
    <dgm:cxn modelId="{42AF2711-B538-4081-816D-E2E3385D4604}" type="presParOf" srcId="{09174EA9-2C66-4E7A-9D56-65BF478B85B7}" destId="{2A71CA75-CB22-4464-A487-4498089DA355}" srcOrd="26" destOrd="0" presId="urn:microsoft.com/office/officeart/2005/8/layout/cycle8"/>
    <dgm:cxn modelId="{D3B6D072-66F1-4459-8390-BC8DC76D0FEE}" type="presParOf" srcId="{09174EA9-2C66-4E7A-9D56-65BF478B85B7}" destId="{55471485-DD04-44C1-8E02-05CA9F3EF5C8}" srcOrd="27" destOrd="0" presId="urn:microsoft.com/office/officeart/2005/8/layout/cycle8"/>
    <dgm:cxn modelId="{1998AC62-EEAE-4EB2-95B9-590EEAB55CA3}" type="presParOf" srcId="{09174EA9-2C66-4E7A-9D56-65BF478B85B7}" destId="{824ECBF2-E380-42EA-9A69-DB4078FEC95D}" srcOrd="28" destOrd="0" presId="urn:microsoft.com/office/officeart/2005/8/layout/cycle8"/>
    <dgm:cxn modelId="{5F96833B-B253-4601-8BFF-7F102EC0E86A}" type="presParOf" srcId="{09174EA9-2C66-4E7A-9D56-65BF478B85B7}" destId="{A59F5B7E-52C1-4EBA-ADE1-F92EB257B115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46CD2-CEB5-4C35-B14D-A3E539DF71DB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CO"/>
        </a:p>
      </dgm:t>
    </dgm:pt>
    <dgm:pt modelId="{0C9803BF-7986-40D3-98CB-1A9F7BFECBBB}">
      <dgm:prSet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Clase 1: </a:t>
          </a:r>
          <a:r>
            <a: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Empleadas del servicios, comercio, agricultura, ganadería, actividades bancarias, actividades informáticas, educadores, peluquerías.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932CB-3BFC-41C2-ACC1-B98D58CEA748}" type="parTrans" cxnId="{108952D4-C855-4DE8-AEF8-A46E9771B7E7}">
      <dgm:prSet/>
      <dgm:spPr/>
      <dgm:t>
        <a:bodyPr/>
        <a:lstStyle/>
        <a:p>
          <a:endParaRPr lang="es-CO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DCB31-B98B-4E81-8765-C588D89A99B6}" type="sibTrans" cxnId="{108952D4-C855-4DE8-AEF8-A46E9771B7E7}">
      <dgm:prSet/>
      <dgm:spPr/>
      <dgm:t>
        <a:bodyPr/>
        <a:lstStyle/>
        <a:p>
          <a:endParaRPr lang="es-CO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756D6-96BF-4B5A-B947-0A646AC353C0}">
      <dgm:prSet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Clase 2: </a:t>
          </a:r>
          <a:r>
            <a: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Producción agrícola, pesca, manufactura simple, hotelería, telecomunicaciones.</a:t>
          </a:r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A3A719CD-D9E8-4137-9D57-0739D1B6868B}" type="parTrans" cxnId="{467AB50D-84B6-4DD0-AE1D-21B0896D4050}">
      <dgm:prSet/>
      <dgm:spPr/>
      <dgm:t>
        <a:bodyPr/>
        <a:lstStyle/>
        <a:p>
          <a:endParaRPr lang="es-CO"/>
        </a:p>
      </dgm:t>
    </dgm:pt>
    <dgm:pt modelId="{6BCDE801-1843-47F4-A895-0D74CA12F2AF}" type="sibTrans" cxnId="{467AB50D-84B6-4DD0-AE1D-21B0896D4050}">
      <dgm:prSet/>
      <dgm:spPr/>
      <dgm:t>
        <a:bodyPr/>
        <a:lstStyle/>
        <a:p>
          <a:endParaRPr lang="es-CO"/>
        </a:p>
      </dgm:t>
    </dgm:pt>
    <dgm:pt modelId="{B48190B2-EED1-4818-ACD4-3E7ADFE8DB04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Clase 3: </a:t>
          </a:r>
          <a:r>
            <a: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Elaboración de alimentos, marroquinería, fabricación de químicos, servicios de salud, litografías, coteros</a:t>
          </a:r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6E2340A-C920-464D-9DE2-450226DD1DDB}" type="parTrans" cxnId="{A7546A5D-644C-45A4-914F-2AF2EEF25482}">
      <dgm:prSet/>
      <dgm:spPr/>
      <dgm:t>
        <a:bodyPr/>
        <a:lstStyle/>
        <a:p>
          <a:endParaRPr lang="es-CO"/>
        </a:p>
      </dgm:t>
    </dgm:pt>
    <dgm:pt modelId="{3FF4391A-DA78-4F90-BEF0-4A4E9B066593}" type="sibTrans" cxnId="{A7546A5D-644C-45A4-914F-2AF2EEF25482}">
      <dgm:prSet/>
      <dgm:spPr/>
      <dgm:t>
        <a:bodyPr/>
        <a:lstStyle/>
        <a:p>
          <a:endParaRPr lang="es-CO"/>
        </a:p>
      </dgm:t>
    </dgm:pt>
    <dgm:pt modelId="{AD34735A-1C28-49D7-AB59-ADD6956B9C8D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Clase 4: Industria azucarera, transporte aéreo y terrestre, alquiler y reparación de automotores o maquinaria, construcción </a:t>
          </a:r>
        </a:p>
      </dgm:t>
    </dgm:pt>
    <dgm:pt modelId="{6D476C31-B354-4D58-A430-7C5040C02CA2}" type="parTrans" cxnId="{1E5CF737-8F70-458E-8E2C-E7DF5233D8CB}">
      <dgm:prSet/>
      <dgm:spPr/>
      <dgm:t>
        <a:bodyPr/>
        <a:lstStyle/>
        <a:p>
          <a:endParaRPr lang="es-CO"/>
        </a:p>
      </dgm:t>
    </dgm:pt>
    <dgm:pt modelId="{81CF2549-089F-43B9-BDE6-D75F0E93CAD6}" type="sibTrans" cxnId="{1E5CF737-8F70-458E-8E2C-E7DF5233D8CB}">
      <dgm:prSet/>
      <dgm:spPr/>
      <dgm:t>
        <a:bodyPr/>
        <a:lstStyle/>
        <a:p>
          <a:endParaRPr lang="es-CO"/>
        </a:p>
      </dgm:t>
    </dgm:pt>
    <dgm:pt modelId="{5D9B7420-4F38-477B-BBB1-9884CD40111B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Clase 5: Explotación de minas y cantera, desperdicios y desechos en general </a:t>
          </a:r>
        </a:p>
      </dgm:t>
    </dgm:pt>
    <dgm:pt modelId="{8B6BAA03-3FED-400A-B3D9-D60273304FCD}" type="parTrans" cxnId="{C9526EEB-CC2B-48F1-8A60-4ABA59AD1730}">
      <dgm:prSet/>
      <dgm:spPr/>
      <dgm:t>
        <a:bodyPr/>
        <a:lstStyle/>
        <a:p>
          <a:endParaRPr lang="es-CO"/>
        </a:p>
      </dgm:t>
    </dgm:pt>
    <dgm:pt modelId="{4114359E-C3A9-4B48-BC22-105164E7B7DE}" type="sibTrans" cxnId="{C9526EEB-CC2B-48F1-8A60-4ABA59AD1730}">
      <dgm:prSet/>
      <dgm:spPr/>
      <dgm:t>
        <a:bodyPr/>
        <a:lstStyle/>
        <a:p>
          <a:endParaRPr lang="es-CO"/>
        </a:p>
      </dgm:t>
    </dgm:pt>
    <dgm:pt modelId="{A92E76F8-EEEC-40D0-98AF-2234E8161151}" type="pres">
      <dgm:prSet presAssocID="{DFC46CD2-CEB5-4C35-B14D-A3E539DF71DB}" presName="rootnode" presStyleCnt="0">
        <dgm:presLayoutVars>
          <dgm:chMax/>
          <dgm:chPref/>
          <dgm:dir/>
          <dgm:animLvl val="lvl"/>
        </dgm:presLayoutVars>
      </dgm:prSet>
      <dgm:spPr/>
    </dgm:pt>
    <dgm:pt modelId="{C15920EE-93EA-430D-A002-BBC6B7AA2290}" type="pres">
      <dgm:prSet presAssocID="{0C9803BF-7986-40D3-98CB-1A9F7BFECBBB}" presName="composite" presStyleCnt="0"/>
      <dgm:spPr/>
    </dgm:pt>
    <dgm:pt modelId="{3F8117CC-C57E-4CDD-8D47-A237271E444B}" type="pres">
      <dgm:prSet presAssocID="{0C9803BF-7986-40D3-98CB-1A9F7BFECBBB}" presName="LShape" presStyleLbl="alignNode1" presStyleIdx="0" presStyleCnt="9"/>
      <dgm:spPr/>
    </dgm:pt>
    <dgm:pt modelId="{FDE20D0E-0CB3-413A-A469-81A5D797C032}" type="pres">
      <dgm:prSet presAssocID="{0C9803BF-7986-40D3-98CB-1A9F7BFECBB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F4D8B76-3203-406B-A6E5-3C2A9BCB11E9}" type="pres">
      <dgm:prSet presAssocID="{0C9803BF-7986-40D3-98CB-1A9F7BFECBBB}" presName="Triangle" presStyleLbl="alignNode1" presStyleIdx="1" presStyleCnt="9"/>
      <dgm:spPr/>
    </dgm:pt>
    <dgm:pt modelId="{CC06757B-4A27-466C-BF6E-99DDA409D6D3}" type="pres">
      <dgm:prSet presAssocID="{3DBDCB31-B98B-4E81-8765-C588D89A99B6}" presName="sibTrans" presStyleCnt="0"/>
      <dgm:spPr/>
    </dgm:pt>
    <dgm:pt modelId="{6AAB6662-7D15-4D98-BD63-0EB47E3B54B2}" type="pres">
      <dgm:prSet presAssocID="{3DBDCB31-B98B-4E81-8765-C588D89A99B6}" presName="space" presStyleCnt="0"/>
      <dgm:spPr/>
    </dgm:pt>
    <dgm:pt modelId="{8D1E67D3-D48C-4680-AC66-5EEB3512A229}" type="pres">
      <dgm:prSet presAssocID="{408756D6-96BF-4B5A-B947-0A646AC353C0}" presName="composite" presStyleCnt="0"/>
      <dgm:spPr/>
    </dgm:pt>
    <dgm:pt modelId="{8585D9A8-BAEC-45FB-8EB0-36086E28E6BE}" type="pres">
      <dgm:prSet presAssocID="{408756D6-96BF-4B5A-B947-0A646AC353C0}" presName="LShape" presStyleLbl="alignNode1" presStyleIdx="2" presStyleCnt="9"/>
      <dgm:spPr/>
    </dgm:pt>
    <dgm:pt modelId="{D622B8B8-2F6F-4862-ADBF-61C63682E39E}" type="pres">
      <dgm:prSet presAssocID="{408756D6-96BF-4B5A-B947-0A646AC353C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05CAC87-F4BA-4067-A029-4FCADD9FD1D7}" type="pres">
      <dgm:prSet presAssocID="{408756D6-96BF-4B5A-B947-0A646AC353C0}" presName="Triangle" presStyleLbl="alignNode1" presStyleIdx="3" presStyleCnt="9"/>
      <dgm:spPr/>
    </dgm:pt>
    <dgm:pt modelId="{702F483D-DABC-4376-83A1-95A009A903A0}" type="pres">
      <dgm:prSet presAssocID="{6BCDE801-1843-47F4-A895-0D74CA12F2AF}" presName="sibTrans" presStyleCnt="0"/>
      <dgm:spPr/>
    </dgm:pt>
    <dgm:pt modelId="{0EE4BCAC-8D73-4A23-962B-2A71B57096DC}" type="pres">
      <dgm:prSet presAssocID="{6BCDE801-1843-47F4-A895-0D74CA12F2AF}" presName="space" presStyleCnt="0"/>
      <dgm:spPr/>
    </dgm:pt>
    <dgm:pt modelId="{FA75F60A-332D-4319-93F5-2A59C1CD59BE}" type="pres">
      <dgm:prSet presAssocID="{B48190B2-EED1-4818-ACD4-3E7ADFE8DB04}" presName="composite" presStyleCnt="0"/>
      <dgm:spPr/>
    </dgm:pt>
    <dgm:pt modelId="{F207AD0D-62DD-4AEC-8E0F-71BE8208BE97}" type="pres">
      <dgm:prSet presAssocID="{B48190B2-EED1-4818-ACD4-3E7ADFE8DB04}" presName="LShape" presStyleLbl="alignNode1" presStyleIdx="4" presStyleCnt="9"/>
      <dgm:spPr/>
    </dgm:pt>
    <dgm:pt modelId="{6EE1F6F0-8C71-4B00-AC66-60B1A2D92E70}" type="pres">
      <dgm:prSet presAssocID="{B48190B2-EED1-4818-ACD4-3E7ADFE8DB0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B1556AB-3C84-46C6-A588-82E9FC983F1A}" type="pres">
      <dgm:prSet presAssocID="{B48190B2-EED1-4818-ACD4-3E7ADFE8DB04}" presName="Triangle" presStyleLbl="alignNode1" presStyleIdx="5" presStyleCnt="9"/>
      <dgm:spPr/>
    </dgm:pt>
    <dgm:pt modelId="{DF376409-7550-4A6C-B720-8309AE757AEB}" type="pres">
      <dgm:prSet presAssocID="{3FF4391A-DA78-4F90-BEF0-4A4E9B066593}" presName="sibTrans" presStyleCnt="0"/>
      <dgm:spPr/>
    </dgm:pt>
    <dgm:pt modelId="{D3B266A1-DF56-4113-ACD4-10C79C90764D}" type="pres">
      <dgm:prSet presAssocID="{3FF4391A-DA78-4F90-BEF0-4A4E9B066593}" presName="space" presStyleCnt="0"/>
      <dgm:spPr/>
    </dgm:pt>
    <dgm:pt modelId="{8DD48A2B-6F90-4E4A-AB43-D22E03EFA348}" type="pres">
      <dgm:prSet presAssocID="{AD34735A-1C28-49D7-AB59-ADD6956B9C8D}" presName="composite" presStyleCnt="0"/>
      <dgm:spPr/>
    </dgm:pt>
    <dgm:pt modelId="{8CEB1147-9266-4A51-98CB-430552133CDA}" type="pres">
      <dgm:prSet presAssocID="{AD34735A-1C28-49D7-AB59-ADD6956B9C8D}" presName="LShape" presStyleLbl="alignNode1" presStyleIdx="6" presStyleCnt="9"/>
      <dgm:spPr/>
    </dgm:pt>
    <dgm:pt modelId="{B99D7BEF-AF0F-4292-A386-3AAFABAA5A02}" type="pres">
      <dgm:prSet presAssocID="{AD34735A-1C28-49D7-AB59-ADD6956B9C8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98AB9C9-12E5-4689-BF68-8AE826C6805B}" type="pres">
      <dgm:prSet presAssocID="{AD34735A-1C28-49D7-AB59-ADD6956B9C8D}" presName="Triangle" presStyleLbl="alignNode1" presStyleIdx="7" presStyleCnt="9"/>
      <dgm:spPr/>
    </dgm:pt>
    <dgm:pt modelId="{F06517FB-0F74-46C3-83A6-F5BF44B09F46}" type="pres">
      <dgm:prSet presAssocID="{81CF2549-089F-43B9-BDE6-D75F0E93CAD6}" presName="sibTrans" presStyleCnt="0"/>
      <dgm:spPr/>
    </dgm:pt>
    <dgm:pt modelId="{A4B2B0A2-81B8-4B54-B39F-41BED693669C}" type="pres">
      <dgm:prSet presAssocID="{81CF2549-089F-43B9-BDE6-D75F0E93CAD6}" presName="space" presStyleCnt="0"/>
      <dgm:spPr/>
    </dgm:pt>
    <dgm:pt modelId="{630772B3-B770-417B-A000-F0C18AABB132}" type="pres">
      <dgm:prSet presAssocID="{5D9B7420-4F38-477B-BBB1-9884CD40111B}" presName="composite" presStyleCnt="0"/>
      <dgm:spPr/>
    </dgm:pt>
    <dgm:pt modelId="{F7ACD9E8-AA88-423B-B415-F040E7C5A809}" type="pres">
      <dgm:prSet presAssocID="{5D9B7420-4F38-477B-BBB1-9884CD40111B}" presName="LShape" presStyleLbl="alignNode1" presStyleIdx="8" presStyleCnt="9"/>
      <dgm:spPr/>
    </dgm:pt>
    <dgm:pt modelId="{6D670BA7-D450-41E5-B3EB-C1FB1AEB3A44}" type="pres">
      <dgm:prSet presAssocID="{5D9B7420-4F38-477B-BBB1-9884CD40111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67AB50D-84B6-4DD0-AE1D-21B0896D4050}" srcId="{DFC46CD2-CEB5-4C35-B14D-A3E539DF71DB}" destId="{408756D6-96BF-4B5A-B947-0A646AC353C0}" srcOrd="1" destOrd="0" parTransId="{A3A719CD-D9E8-4137-9D57-0739D1B6868B}" sibTransId="{6BCDE801-1843-47F4-A895-0D74CA12F2AF}"/>
    <dgm:cxn modelId="{1E5CF737-8F70-458E-8E2C-E7DF5233D8CB}" srcId="{DFC46CD2-CEB5-4C35-B14D-A3E539DF71DB}" destId="{AD34735A-1C28-49D7-AB59-ADD6956B9C8D}" srcOrd="3" destOrd="0" parTransId="{6D476C31-B354-4D58-A430-7C5040C02CA2}" sibTransId="{81CF2549-089F-43B9-BDE6-D75F0E93CAD6}"/>
    <dgm:cxn modelId="{55DB2D3C-3841-42D7-9861-7454D2451224}" type="presOf" srcId="{5D9B7420-4F38-477B-BBB1-9884CD40111B}" destId="{6D670BA7-D450-41E5-B3EB-C1FB1AEB3A44}" srcOrd="0" destOrd="0" presId="urn:microsoft.com/office/officeart/2009/3/layout/StepUpProcess"/>
    <dgm:cxn modelId="{A7546A5D-644C-45A4-914F-2AF2EEF25482}" srcId="{DFC46CD2-CEB5-4C35-B14D-A3E539DF71DB}" destId="{B48190B2-EED1-4818-ACD4-3E7ADFE8DB04}" srcOrd="2" destOrd="0" parTransId="{C6E2340A-C920-464D-9DE2-450226DD1DDB}" sibTransId="{3FF4391A-DA78-4F90-BEF0-4A4E9B066593}"/>
    <dgm:cxn modelId="{0DBDD593-F4EC-442F-A0C7-D8B1AFD794CB}" type="presOf" srcId="{DFC46CD2-CEB5-4C35-B14D-A3E539DF71DB}" destId="{A92E76F8-EEEC-40D0-98AF-2234E8161151}" srcOrd="0" destOrd="0" presId="urn:microsoft.com/office/officeart/2009/3/layout/StepUpProcess"/>
    <dgm:cxn modelId="{A41023AB-42C8-49AD-98FC-0AFE3F4FD001}" type="presOf" srcId="{AD34735A-1C28-49D7-AB59-ADD6956B9C8D}" destId="{B99D7BEF-AF0F-4292-A386-3AAFABAA5A02}" srcOrd="0" destOrd="0" presId="urn:microsoft.com/office/officeart/2009/3/layout/StepUpProcess"/>
    <dgm:cxn modelId="{108952D4-C855-4DE8-AEF8-A46E9771B7E7}" srcId="{DFC46CD2-CEB5-4C35-B14D-A3E539DF71DB}" destId="{0C9803BF-7986-40D3-98CB-1A9F7BFECBBB}" srcOrd="0" destOrd="0" parTransId="{C67932CB-3BFC-41C2-ACC1-B98D58CEA748}" sibTransId="{3DBDCB31-B98B-4E81-8765-C588D89A99B6}"/>
    <dgm:cxn modelId="{5C1954D4-FA7C-420F-BECA-16F5952F630F}" type="presOf" srcId="{408756D6-96BF-4B5A-B947-0A646AC353C0}" destId="{D622B8B8-2F6F-4862-ADBF-61C63682E39E}" srcOrd="0" destOrd="0" presId="urn:microsoft.com/office/officeart/2009/3/layout/StepUpProcess"/>
    <dgm:cxn modelId="{8B21C4DC-6C67-42EF-9431-B408590793D4}" type="presOf" srcId="{B48190B2-EED1-4818-ACD4-3E7ADFE8DB04}" destId="{6EE1F6F0-8C71-4B00-AC66-60B1A2D92E70}" srcOrd="0" destOrd="0" presId="urn:microsoft.com/office/officeart/2009/3/layout/StepUpProcess"/>
    <dgm:cxn modelId="{87D135E0-7F5B-46F8-8A63-1F87D3E69915}" type="presOf" srcId="{0C9803BF-7986-40D3-98CB-1A9F7BFECBBB}" destId="{FDE20D0E-0CB3-413A-A469-81A5D797C032}" srcOrd="0" destOrd="0" presId="urn:microsoft.com/office/officeart/2009/3/layout/StepUpProcess"/>
    <dgm:cxn modelId="{C9526EEB-CC2B-48F1-8A60-4ABA59AD1730}" srcId="{DFC46CD2-CEB5-4C35-B14D-A3E539DF71DB}" destId="{5D9B7420-4F38-477B-BBB1-9884CD40111B}" srcOrd="4" destOrd="0" parTransId="{8B6BAA03-3FED-400A-B3D9-D60273304FCD}" sibTransId="{4114359E-C3A9-4B48-BC22-105164E7B7DE}"/>
    <dgm:cxn modelId="{39CC2EA6-04BE-4C5D-B4C2-57021101CDAE}" type="presParOf" srcId="{A92E76F8-EEEC-40D0-98AF-2234E8161151}" destId="{C15920EE-93EA-430D-A002-BBC6B7AA2290}" srcOrd="0" destOrd="0" presId="urn:microsoft.com/office/officeart/2009/3/layout/StepUpProcess"/>
    <dgm:cxn modelId="{D1112B82-6BE4-4B8A-B31B-2F1563F5065C}" type="presParOf" srcId="{C15920EE-93EA-430D-A002-BBC6B7AA2290}" destId="{3F8117CC-C57E-4CDD-8D47-A237271E444B}" srcOrd="0" destOrd="0" presId="urn:microsoft.com/office/officeart/2009/3/layout/StepUpProcess"/>
    <dgm:cxn modelId="{4AFCDE42-1618-4F57-A7EA-84BAA7D1DE93}" type="presParOf" srcId="{C15920EE-93EA-430D-A002-BBC6B7AA2290}" destId="{FDE20D0E-0CB3-413A-A469-81A5D797C032}" srcOrd="1" destOrd="0" presId="urn:microsoft.com/office/officeart/2009/3/layout/StepUpProcess"/>
    <dgm:cxn modelId="{D37A6F17-6BCC-4B8C-AFA9-22D5626527FB}" type="presParOf" srcId="{C15920EE-93EA-430D-A002-BBC6B7AA2290}" destId="{BF4D8B76-3203-406B-A6E5-3C2A9BCB11E9}" srcOrd="2" destOrd="0" presId="urn:microsoft.com/office/officeart/2009/3/layout/StepUpProcess"/>
    <dgm:cxn modelId="{DCF26FFA-F566-4DCB-B988-3319243BEC31}" type="presParOf" srcId="{A92E76F8-EEEC-40D0-98AF-2234E8161151}" destId="{CC06757B-4A27-466C-BF6E-99DDA409D6D3}" srcOrd="1" destOrd="0" presId="urn:microsoft.com/office/officeart/2009/3/layout/StepUpProcess"/>
    <dgm:cxn modelId="{1A4F7270-23D4-46E8-885E-6F9E7D97BD08}" type="presParOf" srcId="{CC06757B-4A27-466C-BF6E-99DDA409D6D3}" destId="{6AAB6662-7D15-4D98-BD63-0EB47E3B54B2}" srcOrd="0" destOrd="0" presId="urn:microsoft.com/office/officeart/2009/3/layout/StepUpProcess"/>
    <dgm:cxn modelId="{3962874C-22CB-4B4B-9550-380288E32FDA}" type="presParOf" srcId="{A92E76F8-EEEC-40D0-98AF-2234E8161151}" destId="{8D1E67D3-D48C-4680-AC66-5EEB3512A229}" srcOrd="2" destOrd="0" presId="urn:microsoft.com/office/officeart/2009/3/layout/StepUpProcess"/>
    <dgm:cxn modelId="{5D0F2D53-545B-49DE-9F87-C3B0440C0CFE}" type="presParOf" srcId="{8D1E67D3-D48C-4680-AC66-5EEB3512A229}" destId="{8585D9A8-BAEC-45FB-8EB0-36086E28E6BE}" srcOrd="0" destOrd="0" presId="urn:microsoft.com/office/officeart/2009/3/layout/StepUpProcess"/>
    <dgm:cxn modelId="{16D2BD85-3AC8-485C-9035-A07838AB7A0D}" type="presParOf" srcId="{8D1E67D3-D48C-4680-AC66-5EEB3512A229}" destId="{D622B8B8-2F6F-4862-ADBF-61C63682E39E}" srcOrd="1" destOrd="0" presId="urn:microsoft.com/office/officeart/2009/3/layout/StepUpProcess"/>
    <dgm:cxn modelId="{BEFD73A8-632B-4943-9EE1-B7601C7C945E}" type="presParOf" srcId="{8D1E67D3-D48C-4680-AC66-5EEB3512A229}" destId="{005CAC87-F4BA-4067-A029-4FCADD9FD1D7}" srcOrd="2" destOrd="0" presId="urn:microsoft.com/office/officeart/2009/3/layout/StepUpProcess"/>
    <dgm:cxn modelId="{7517D321-000A-47F0-84B3-FF104C02520F}" type="presParOf" srcId="{A92E76F8-EEEC-40D0-98AF-2234E8161151}" destId="{702F483D-DABC-4376-83A1-95A009A903A0}" srcOrd="3" destOrd="0" presId="urn:microsoft.com/office/officeart/2009/3/layout/StepUpProcess"/>
    <dgm:cxn modelId="{FD83BA6B-88D2-4E34-8ED9-675FB4172163}" type="presParOf" srcId="{702F483D-DABC-4376-83A1-95A009A903A0}" destId="{0EE4BCAC-8D73-4A23-962B-2A71B57096DC}" srcOrd="0" destOrd="0" presId="urn:microsoft.com/office/officeart/2009/3/layout/StepUpProcess"/>
    <dgm:cxn modelId="{72E56B09-5A22-4BC3-BDF9-119EB883228C}" type="presParOf" srcId="{A92E76F8-EEEC-40D0-98AF-2234E8161151}" destId="{FA75F60A-332D-4319-93F5-2A59C1CD59BE}" srcOrd="4" destOrd="0" presId="urn:microsoft.com/office/officeart/2009/3/layout/StepUpProcess"/>
    <dgm:cxn modelId="{C57C88F8-A3C0-4587-ADC5-76B86BBE69B9}" type="presParOf" srcId="{FA75F60A-332D-4319-93F5-2A59C1CD59BE}" destId="{F207AD0D-62DD-4AEC-8E0F-71BE8208BE97}" srcOrd="0" destOrd="0" presId="urn:microsoft.com/office/officeart/2009/3/layout/StepUpProcess"/>
    <dgm:cxn modelId="{1E929AF3-E98B-4011-B8EE-45A8F922F7C0}" type="presParOf" srcId="{FA75F60A-332D-4319-93F5-2A59C1CD59BE}" destId="{6EE1F6F0-8C71-4B00-AC66-60B1A2D92E70}" srcOrd="1" destOrd="0" presId="urn:microsoft.com/office/officeart/2009/3/layout/StepUpProcess"/>
    <dgm:cxn modelId="{B4AA6105-B6CC-4526-9029-6A5E74FA9818}" type="presParOf" srcId="{FA75F60A-332D-4319-93F5-2A59C1CD59BE}" destId="{CB1556AB-3C84-46C6-A588-82E9FC983F1A}" srcOrd="2" destOrd="0" presId="urn:microsoft.com/office/officeart/2009/3/layout/StepUpProcess"/>
    <dgm:cxn modelId="{5ADFD533-0AB5-43C8-8A76-07F9876190FD}" type="presParOf" srcId="{A92E76F8-EEEC-40D0-98AF-2234E8161151}" destId="{DF376409-7550-4A6C-B720-8309AE757AEB}" srcOrd="5" destOrd="0" presId="urn:microsoft.com/office/officeart/2009/3/layout/StepUpProcess"/>
    <dgm:cxn modelId="{01D78C3B-15DF-4084-A1B6-90FBFE1F7579}" type="presParOf" srcId="{DF376409-7550-4A6C-B720-8309AE757AEB}" destId="{D3B266A1-DF56-4113-ACD4-10C79C90764D}" srcOrd="0" destOrd="0" presId="urn:microsoft.com/office/officeart/2009/3/layout/StepUpProcess"/>
    <dgm:cxn modelId="{67884D19-6CEE-4BBF-AD89-F1813C243DD8}" type="presParOf" srcId="{A92E76F8-EEEC-40D0-98AF-2234E8161151}" destId="{8DD48A2B-6F90-4E4A-AB43-D22E03EFA348}" srcOrd="6" destOrd="0" presId="urn:microsoft.com/office/officeart/2009/3/layout/StepUpProcess"/>
    <dgm:cxn modelId="{209D9544-1EC1-4708-83DD-2850D79C798B}" type="presParOf" srcId="{8DD48A2B-6F90-4E4A-AB43-D22E03EFA348}" destId="{8CEB1147-9266-4A51-98CB-430552133CDA}" srcOrd="0" destOrd="0" presId="urn:microsoft.com/office/officeart/2009/3/layout/StepUpProcess"/>
    <dgm:cxn modelId="{7FAEC853-B9D6-4D21-AF2E-B9D523AA5F99}" type="presParOf" srcId="{8DD48A2B-6F90-4E4A-AB43-D22E03EFA348}" destId="{B99D7BEF-AF0F-4292-A386-3AAFABAA5A02}" srcOrd="1" destOrd="0" presId="urn:microsoft.com/office/officeart/2009/3/layout/StepUpProcess"/>
    <dgm:cxn modelId="{43F2FC87-40E7-4635-9BD9-BBFB21244F80}" type="presParOf" srcId="{8DD48A2B-6F90-4E4A-AB43-D22E03EFA348}" destId="{298AB9C9-12E5-4689-BF68-8AE826C6805B}" srcOrd="2" destOrd="0" presId="urn:microsoft.com/office/officeart/2009/3/layout/StepUpProcess"/>
    <dgm:cxn modelId="{D3B4A9F0-B040-4AF7-9FD6-D1BBC0D125F8}" type="presParOf" srcId="{A92E76F8-EEEC-40D0-98AF-2234E8161151}" destId="{F06517FB-0F74-46C3-83A6-F5BF44B09F46}" srcOrd="7" destOrd="0" presId="urn:microsoft.com/office/officeart/2009/3/layout/StepUpProcess"/>
    <dgm:cxn modelId="{E12A0C4C-674C-4EF9-96B2-D2765AE51EF8}" type="presParOf" srcId="{F06517FB-0F74-46C3-83A6-F5BF44B09F46}" destId="{A4B2B0A2-81B8-4B54-B39F-41BED693669C}" srcOrd="0" destOrd="0" presId="urn:microsoft.com/office/officeart/2009/3/layout/StepUpProcess"/>
    <dgm:cxn modelId="{143C9FE9-869C-434C-B32E-5984445C258D}" type="presParOf" srcId="{A92E76F8-EEEC-40D0-98AF-2234E8161151}" destId="{630772B3-B770-417B-A000-F0C18AABB132}" srcOrd="8" destOrd="0" presId="urn:microsoft.com/office/officeart/2009/3/layout/StepUpProcess"/>
    <dgm:cxn modelId="{F001D00E-B5B5-4316-8734-9C8809203470}" type="presParOf" srcId="{630772B3-B770-417B-A000-F0C18AABB132}" destId="{F7ACD9E8-AA88-423B-B415-F040E7C5A809}" srcOrd="0" destOrd="0" presId="urn:microsoft.com/office/officeart/2009/3/layout/StepUpProcess"/>
    <dgm:cxn modelId="{C33BA226-F75B-4481-9FAA-AA7B4A2956C7}" type="presParOf" srcId="{630772B3-B770-417B-A000-F0C18AABB132}" destId="{6D670BA7-D450-41E5-B3EB-C1FB1AEB3A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060513-95F9-409C-964B-613CF79C944C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92B9DF17-155A-4187-B994-50F1F99907E3}">
      <dgm:prSet phldrT="[Texto]"/>
      <dgm:spPr/>
      <dgm:t>
        <a:bodyPr/>
        <a:lstStyle/>
        <a:p>
          <a:r>
            <a:rPr lang="es-MX" dirty="0"/>
            <a:t>Inadecuada política de SST</a:t>
          </a:r>
          <a:endParaRPr lang="es-CO" dirty="0"/>
        </a:p>
      </dgm:t>
    </dgm:pt>
    <dgm:pt modelId="{E962F53E-AF45-4DFF-98E5-9F9224A8E8A5}" type="parTrans" cxnId="{75EE185B-FE44-4AA5-BCE5-7652779C07E9}">
      <dgm:prSet/>
      <dgm:spPr/>
      <dgm:t>
        <a:bodyPr/>
        <a:lstStyle/>
        <a:p>
          <a:endParaRPr lang="es-CO"/>
        </a:p>
      </dgm:t>
    </dgm:pt>
    <dgm:pt modelId="{24BC6D4D-C6E9-4C71-9923-7F0CD04911FF}" type="sibTrans" cxnId="{75EE185B-FE44-4AA5-BCE5-7652779C07E9}">
      <dgm:prSet/>
      <dgm:spPr/>
      <dgm:t>
        <a:bodyPr/>
        <a:lstStyle/>
        <a:p>
          <a:endParaRPr lang="es-CO"/>
        </a:p>
      </dgm:t>
    </dgm:pt>
    <dgm:pt modelId="{2CFE0149-1476-4CB9-AA89-341A4CE5CF55}">
      <dgm:prSet phldrT="[Texto]"/>
      <dgm:spPr/>
      <dgm:t>
        <a:bodyPr/>
        <a:lstStyle/>
        <a:p>
          <a:r>
            <a:rPr lang="es-MX" dirty="0"/>
            <a:t>Malas prácticas de comunicación y gerencia </a:t>
          </a:r>
          <a:endParaRPr lang="es-CO" dirty="0"/>
        </a:p>
      </dgm:t>
    </dgm:pt>
    <dgm:pt modelId="{61EB2C8C-5B9C-4C17-AD1B-0BF5C4EF0E2C}" type="parTrans" cxnId="{2DF9D099-17FD-42D2-ADB7-CB92C3E1A613}">
      <dgm:prSet/>
      <dgm:spPr/>
      <dgm:t>
        <a:bodyPr/>
        <a:lstStyle/>
        <a:p>
          <a:endParaRPr lang="es-CO"/>
        </a:p>
      </dgm:t>
    </dgm:pt>
    <dgm:pt modelId="{C519B233-0EDD-48A9-BC41-DC39A26097A8}" type="sibTrans" cxnId="{2DF9D099-17FD-42D2-ADB7-CB92C3E1A613}">
      <dgm:prSet/>
      <dgm:spPr/>
      <dgm:t>
        <a:bodyPr/>
        <a:lstStyle/>
        <a:p>
          <a:endParaRPr lang="es-CO"/>
        </a:p>
      </dgm:t>
    </dgm:pt>
    <dgm:pt modelId="{911441F1-EC7E-4889-AA5A-E4C90BC5697B}">
      <dgm:prSet phldrT="[Texto]"/>
      <dgm:spPr/>
      <dgm:t>
        <a:bodyPr/>
        <a:lstStyle/>
        <a:p>
          <a:r>
            <a:rPr lang="es-MX" dirty="0"/>
            <a:t>Participación limitada en la toma de decisiones</a:t>
          </a:r>
          <a:endParaRPr lang="es-CO" dirty="0"/>
        </a:p>
      </dgm:t>
    </dgm:pt>
    <dgm:pt modelId="{27AF077F-5EC7-44FB-94D9-017547757DE4}" type="parTrans" cxnId="{51891408-96FF-4B60-97C2-FCB53E771E50}">
      <dgm:prSet/>
      <dgm:spPr/>
      <dgm:t>
        <a:bodyPr/>
        <a:lstStyle/>
        <a:p>
          <a:endParaRPr lang="es-CO"/>
        </a:p>
      </dgm:t>
    </dgm:pt>
    <dgm:pt modelId="{E3466A63-EAFD-4B2D-ABEF-8239C1F859FC}" type="sibTrans" cxnId="{51891408-96FF-4B60-97C2-FCB53E771E50}">
      <dgm:prSet/>
      <dgm:spPr/>
      <dgm:t>
        <a:bodyPr/>
        <a:lstStyle/>
        <a:p>
          <a:endParaRPr lang="es-CO"/>
        </a:p>
      </dgm:t>
    </dgm:pt>
    <dgm:pt modelId="{822860D9-5BD2-4419-8975-C549055B6CB4}">
      <dgm:prSet phldrT="[Texto]"/>
      <dgm:spPr/>
      <dgm:t>
        <a:bodyPr/>
        <a:lstStyle/>
        <a:p>
          <a:r>
            <a:rPr lang="es-MX" dirty="0"/>
            <a:t>Bajo apoyo a los empleados</a:t>
          </a:r>
          <a:endParaRPr lang="es-CO" dirty="0"/>
        </a:p>
      </dgm:t>
    </dgm:pt>
    <dgm:pt modelId="{CA7C799F-CFE4-4924-BD1B-D7F09629C575}" type="parTrans" cxnId="{0ABA6769-1AD6-44F6-9F76-953AA5CD993A}">
      <dgm:prSet/>
      <dgm:spPr/>
      <dgm:t>
        <a:bodyPr/>
        <a:lstStyle/>
        <a:p>
          <a:endParaRPr lang="es-CO"/>
        </a:p>
      </dgm:t>
    </dgm:pt>
    <dgm:pt modelId="{4BE6A2A0-A30D-4CE2-9FB6-F901C4347465}" type="sibTrans" cxnId="{0ABA6769-1AD6-44F6-9F76-953AA5CD993A}">
      <dgm:prSet/>
      <dgm:spPr/>
      <dgm:t>
        <a:bodyPr/>
        <a:lstStyle/>
        <a:p>
          <a:endParaRPr lang="es-CO"/>
        </a:p>
      </dgm:t>
    </dgm:pt>
    <dgm:pt modelId="{5280839B-68FC-471F-86BC-3760784EA170}">
      <dgm:prSet phldrT="[Texto]"/>
      <dgm:spPr/>
      <dgm:t>
        <a:bodyPr/>
        <a:lstStyle/>
        <a:p>
          <a:r>
            <a:rPr lang="es-MX" dirty="0"/>
            <a:t>Tareas poco claras y carga excesiva  </a:t>
          </a:r>
          <a:endParaRPr lang="es-CO" dirty="0"/>
        </a:p>
      </dgm:t>
    </dgm:pt>
    <dgm:pt modelId="{293AE514-155C-4A50-94C8-211CB75436BA}" type="parTrans" cxnId="{627D01F1-0066-4AB3-AA0D-D0E1E6BDF394}">
      <dgm:prSet/>
      <dgm:spPr/>
      <dgm:t>
        <a:bodyPr/>
        <a:lstStyle/>
        <a:p>
          <a:endParaRPr lang="es-CO"/>
        </a:p>
      </dgm:t>
    </dgm:pt>
    <dgm:pt modelId="{E72CEA75-CD07-4194-9BDE-37729E47D772}" type="sibTrans" cxnId="{627D01F1-0066-4AB3-AA0D-D0E1E6BDF394}">
      <dgm:prSet/>
      <dgm:spPr/>
      <dgm:t>
        <a:bodyPr/>
        <a:lstStyle/>
        <a:p>
          <a:endParaRPr lang="es-CO"/>
        </a:p>
      </dgm:t>
    </dgm:pt>
    <dgm:pt modelId="{48EE0989-44CE-40DC-85A3-5FC5BF0B4FC4}">
      <dgm:prSet/>
      <dgm:spPr/>
      <dgm:t>
        <a:bodyPr/>
        <a:lstStyle/>
        <a:p>
          <a:r>
            <a:rPr lang="es-MX" dirty="0"/>
            <a:t>Horarios inflexibles</a:t>
          </a:r>
          <a:endParaRPr lang="es-CO" dirty="0"/>
        </a:p>
      </dgm:t>
    </dgm:pt>
    <dgm:pt modelId="{15A32E41-1018-4D3A-B82F-054D3251A70C}" type="parTrans" cxnId="{35B32E15-2F88-4EC1-BA81-54396EC73F49}">
      <dgm:prSet/>
      <dgm:spPr/>
      <dgm:t>
        <a:bodyPr/>
        <a:lstStyle/>
        <a:p>
          <a:endParaRPr lang="es-CO"/>
        </a:p>
      </dgm:t>
    </dgm:pt>
    <dgm:pt modelId="{EF6A92E4-6C27-4369-8685-3956A60A60CD}" type="sibTrans" cxnId="{35B32E15-2F88-4EC1-BA81-54396EC73F49}">
      <dgm:prSet/>
      <dgm:spPr/>
      <dgm:t>
        <a:bodyPr/>
        <a:lstStyle/>
        <a:p>
          <a:endParaRPr lang="es-CO"/>
        </a:p>
      </dgm:t>
    </dgm:pt>
    <dgm:pt modelId="{CFD030DD-2DF7-4EA1-A28C-3799B6752DE3}">
      <dgm:prSet/>
      <dgm:spPr/>
      <dgm:t>
        <a:bodyPr/>
        <a:lstStyle/>
        <a:p>
          <a:r>
            <a:rPr lang="es-MX" dirty="0"/>
            <a:t>Acoso psicológico y sexual</a:t>
          </a:r>
          <a:endParaRPr lang="es-CO" dirty="0"/>
        </a:p>
      </dgm:t>
    </dgm:pt>
    <dgm:pt modelId="{A1C9D9EA-9C89-4CD3-ABBB-75DF27F32EDB}" type="parTrans" cxnId="{69CDE42A-3F1E-408A-B51E-47C5864A66A4}">
      <dgm:prSet/>
      <dgm:spPr/>
    </dgm:pt>
    <dgm:pt modelId="{4213B266-C752-483F-8B65-0B788628A80F}" type="sibTrans" cxnId="{69CDE42A-3F1E-408A-B51E-47C5864A66A4}">
      <dgm:prSet/>
      <dgm:spPr/>
    </dgm:pt>
    <dgm:pt modelId="{5DBC1CC3-27D4-4B4C-A916-D73009693A7F}" type="pres">
      <dgm:prSet presAssocID="{72060513-95F9-409C-964B-613CF79C944C}" presName="diagram" presStyleCnt="0">
        <dgm:presLayoutVars>
          <dgm:dir/>
          <dgm:resizeHandles val="exact"/>
        </dgm:presLayoutVars>
      </dgm:prSet>
      <dgm:spPr/>
    </dgm:pt>
    <dgm:pt modelId="{C2745B7E-0E5B-4FF2-9888-2A2B73964158}" type="pres">
      <dgm:prSet presAssocID="{92B9DF17-155A-4187-B994-50F1F99907E3}" presName="node" presStyleLbl="node1" presStyleIdx="0" presStyleCnt="7">
        <dgm:presLayoutVars>
          <dgm:bulletEnabled val="1"/>
        </dgm:presLayoutVars>
      </dgm:prSet>
      <dgm:spPr/>
    </dgm:pt>
    <dgm:pt modelId="{81DDEE65-F5F0-44A4-8E50-F1767B5104F8}" type="pres">
      <dgm:prSet presAssocID="{24BC6D4D-C6E9-4C71-9923-7F0CD04911FF}" presName="sibTrans" presStyleCnt="0"/>
      <dgm:spPr/>
    </dgm:pt>
    <dgm:pt modelId="{77988294-D044-473B-944E-C334E6139384}" type="pres">
      <dgm:prSet presAssocID="{2CFE0149-1476-4CB9-AA89-341A4CE5CF55}" presName="node" presStyleLbl="node1" presStyleIdx="1" presStyleCnt="7">
        <dgm:presLayoutVars>
          <dgm:bulletEnabled val="1"/>
        </dgm:presLayoutVars>
      </dgm:prSet>
      <dgm:spPr/>
    </dgm:pt>
    <dgm:pt modelId="{C258F58C-E13B-498B-A629-6C69F0BF0F97}" type="pres">
      <dgm:prSet presAssocID="{C519B233-0EDD-48A9-BC41-DC39A26097A8}" presName="sibTrans" presStyleCnt="0"/>
      <dgm:spPr/>
    </dgm:pt>
    <dgm:pt modelId="{B6D93165-2853-4B1C-8451-DFF0D24E0E81}" type="pres">
      <dgm:prSet presAssocID="{CFD030DD-2DF7-4EA1-A28C-3799B6752DE3}" presName="node" presStyleLbl="node1" presStyleIdx="2" presStyleCnt="7">
        <dgm:presLayoutVars>
          <dgm:bulletEnabled val="1"/>
        </dgm:presLayoutVars>
      </dgm:prSet>
      <dgm:spPr/>
    </dgm:pt>
    <dgm:pt modelId="{762210B1-784D-4E10-BB51-23876AA8451B}" type="pres">
      <dgm:prSet presAssocID="{4213B266-C752-483F-8B65-0B788628A80F}" presName="sibTrans" presStyleCnt="0"/>
      <dgm:spPr/>
    </dgm:pt>
    <dgm:pt modelId="{A086FA28-0747-48EF-B39D-DF323D31DB87}" type="pres">
      <dgm:prSet presAssocID="{911441F1-EC7E-4889-AA5A-E4C90BC5697B}" presName="node" presStyleLbl="node1" presStyleIdx="3" presStyleCnt="7">
        <dgm:presLayoutVars>
          <dgm:bulletEnabled val="1"/>
        </dgm:presLayoutVars>
      </dgm:prSet>
      <dgm:spPr/>
    </dgm:pt>
    <dgm:pt modelId="{92752F70-D53D-43AD-8998-68D0558B4AED}" type="pres">
      <dgm:prSet presAssocID="{E3466A63-EAFD-4B2D-ABEF-8239C1F859FC}" presName="sibTrans" presStyleCnt="0"/>
      <dgm:spPr/>
    </dgm:pt>
    <dgm:pt modelId="{CE44DCAE-EC73-4554-9C9B-C65170882F29}" type="pres">
      <dgm:prSet presAssocID="{822860D9-5BD2-4419-8975-C549055B6CB4}" presName="node" presStyleLbl="node1" presStyleIdx="4" presStyleCnt="7">
        <dgm:presLayoutVars>
          <dgm:bulletEnabled val="1"/>
        </dgm:presLayoutVars>
      </dgm:prSet>
      <dgm:spPr/>
    </dgm:pt>
    <dgm:pt modelId="{B3DF5280-FBC0-4BED-AACC-A89C28B3C9D5}" type="pres">
      <dgm:prSet presAssocID="{4BE6A2A0-A30D-4CE2-9FB6-F901C4347465}" presName="sibTrans" presStyleCnt="0"/>
      <dgm:spPr/>
    </dgm:pt>
    <dgm:pt modelId="{F748DF5B-4AAF-4FE3-AC77-103EC2AB7B5E}" type="pres">
      <dgm:prSet presAssocID="{5280839B-68FC-471F-86BC-3760784EA170}" presName="node" presStyleLbl="node1" presStyleIdx="5" presStyleCnt="7">
        <dgm:presLayoutVars>
          <dgm:bulletEnabled val="1"/>
        </dgm:presLayoutVars>
      </dgm:prSet>
      <dgm:spPr/>
    </dgm:pt>
    <dgm:pt modelId="{988B2C7C-1263-436D-BED7-BECE2B0B1174}" type="pres">
      <dgm:prSet presAssocID="{E72CEA75-CD07-4194-9BDE-37729E47D772}" presName="sibTrans" presStyleCnt="0"/>
      <dgm:spPr/>
    </dgm:pt>
    <dgm:pt modelId="{5E3E13E2-C83C-411B-B170-9E5A77AF8FF6}" type="pres">
      <dgm:prSet presAssocID="{48EE0989-44CE-40DC-85A3-5FC5BF0B4FC4}" presName="node" presStyleLbl="node1" presStyleIdx="6" presStyleCnt="7">
        <dgm:presLayoutVars>
          <dgm:bulletEnabled val="1"/>
        </dgm:presLayoutVars>
      </dgm:prSet>
      <dgm:spPr/>
    </dgm:pt>
  </dgm:ptLst>
  <dgm:cxnLst>
    <dgm:cxn modelId="{51891408-96FF-4B60-97C2-FCB53E771E50}" srcId="{72060513-95F9-409C-964B-613CF79C944C}" destId="{911441F1-EC7E-4889-AA5A-E4C90BC5697B}" srcOrd="3" destOrd="0" parTransId="{27AF077F-5EC7-44FB-94D9-017547757DE4}" sibTransId="{E3466A63-EAFD-4B2D-ABEF-8239C1F859FC}"/>
    <dgm:cxn modelId="{A863590C-8573-4603-95F0-505C48F38E07}" type="presOf" srcId="{CFD030DD-2DF7-4EA1-A28C-3799B6752DE3}" destId="{B6D93165-2853-4B1C-8451-DFF0D24E0E81}" srcOrd="0" destOrd="0" presId="urn:microsoft.com/office/officeart/2005/8/layout/default"/>
    <dgm:cxn modelId="{35B32E15-2F88-4EC1-BA81-54396EC73F49}" srcId="{72060513-95F9-409C-964B-613CF79C944C}" destId="{48EE0989-44CE-40DC-85A3-5FC5BF0B4FC4}" srcOrd="6" destOrd="0" parTransId="{15A32E41-1018-4D3A-B82F-054D3251A70C}" sibTransId="{EF6A92E4-6C27-4369-8685-3956A60A60CD}"/>
    <dgm:cxn modelId="{69CDE42A-3F1E-408A-B51E-47C5864A66A4}" srcId="{72060513-95F9-409C-964B-613CF79C944C}" destId="{CFD030DD-2DF7-4EA1-A28C-3799B6752DE3}" srcOrd="2" destOrd="0" parTransId="{A1C9D9EA-9C89-4CD3-ABBB-75DF27F32EDB}" sibTransId="{4213B266-C752-483F-8B65-0B788628A80F}"/>
    <dgm:cxn modelId="{75EE185B-FE44-4AA5-BCE5-7652779C07E9}" srcId="{72060513-95F9-409C-964B-613CF79C944C}" destId="{92B9DF17-155A-4187-B994-50F1F99907E3}" srcOrd="0" destOrd="0" parTransId="{E962F53E-AF45-4DFF-98E5-9F9224A8E8A5}" sibTransId="{24BC6D4D-C6E9-4C71-9923-7F0CD04911FF}"/>
    <dgm:cxn modelId="{0ABA6769-1AD6-44F6-9F76-953AA5CD993A}" srcId="{72060513-95F9-409C-964B-613CF79C944C}" destId="{822860D9-5BD2-4419-8975-C549055B6CB4}" srcOrd="4" destOrd="0" parTransId="{CA7C799F-CFE4-4924-BD1B-D7F09629C575}" sibTransId="{4BE6A2A0-A30D-4CE2-9FB6-F901C4347465}"/>
    <dgm:cxn modelId="{1D89B374-095D-4084-A4EA-A9F3CC3BA4DD}" type="presOf" srcId="{48EE0989-44CE-40DC-85A3-5FC5BF0B4FC4}" destId="{5E3E13E2-C83C-411B-B170-9E5A77AF8FF6}" srcOrd="0" destOrd="0" presId="urn:microsoft.com/office/officeart/2005/8/layout/default"/>
    <dgm:cxn modelId="{027CE858-B171-4394-B5FD-7DC827246664}" type="presOf" srcId="{92B9DF17-155A-4187-B994-50F1F99907E3}" destId="{C2745B7E-0E5B-4FF2-9888-2A2B73964158}" srcOrd="0" destOrd="0" presId="urn:microsoft.com/office/officeart/2005/8/layout/default"/>
    <dgm:cxn modelId="{2DF9D099-17FD-42D2-ADB7-CB92C3E1A613}" srcId="{72060513-95F9-409C-964B-613CF79C944C}" destId="{2CFE0149-1476-4CB9-AA89-341A4CE5CF55}" srcOrd="1" destOrd="0" parTransId="{61EB2C8C-5B9C-4C17-AD1B-0BF5C4EF0E2C}" sibTransId="{C519B233-0EDD-48A9-BC41-DC39A26097A8}"/>
    <dgm:cxn modelId="{132A3CCE-EEDF-47B9-8609-17AE256F9E1D}" type="presOf" srcId="{911441F1-EC7E-4889-AA5A-E4C90BC5697B}" destId="{A086FA28-0747-48EF-B39D-DF323D31DB87}" srcOrd="0" destOrd="0" presId="urn:microsoft.com/office/officeart/2005/8/layout/default"/>
    <dgm:cxn modelId="{947AA4E4-E991-4955-9CA6-639F9E00EA47}" type="presOf" srcId="{72060513-95F9-409C-964B-613CF79C944C}" destId="{5DBC1CC3-27D4-4B4C-A916-D73009693A7F}" srcOrd="0" destOrd="0" presId="urn:microsoft.com/office/officeart/2005/8/layout/default"/>
    <dgm:cxn modelId="{A0C39EE6-CF61-4B0A-80FF-6EDC9E309A23}" type="presOf" srcId="{5280839B-68FC-471F-86BC-3760784EA170}" destId="{F748DF5B-4AAF-4FE3-AC77-103EC2AB7B5E}" srcOrd="0" destOrd="0" presId="urn:microsoft.com/office/officeart/2005/8/layout/default"/>
    <dgm:cxn modelId="{55170CEE-66B8-43BE-ADAE-777299436BAD}" type="presOf" srcId="{822860D9-5BD2-4419-8975-C549055B6CB4}" destId="{CE44DCAE-EC73-4554-9C9B-C65170882F29}" srcOrd="0" destOrd="0" presId="urn:microsoft.com/office/officeart/2005/8/layout/default"/>
    <dgm:cxn modelId="{D1C122EF-A476-4CA9-A5B5-4C7758D19AA9}" type="presOf" srcId="{2CFE0149-1476-4CB9-AA89-341A4CE5CF55}" destId="{77988294-D044-473B-944E-C334E6139384}" srcOrd="0" destOrd="0" presId="urn:microsoft.com/office/officeart/2005/8/layout/default"/>
    <dgm:cxn modelId="{627D01F1-0066-4AB3-AA0D-D0E1E6BDF394}" srcId="{72060513-95F9-409C-964B-613CF79C944C}" destId="{5280839B-68FC-471F-86BC-3760784EA170}" srcOrd="5" destOrd="0" parTransId="{293AE514-155C-4A50-94C8-211CB75436BA}" sibTransId="{E72CEA75-CD07-4194-9BDE-37729E47D772}"/>
    <dgm:cxn modelId="{357C65D3-A2A4-4352-95C4-1F40B1935879}" type="presParOf" srcId="{5DBC1CC3-27D4-4B4C-A916-D73009693A7F}" destId="{C2745B7E-0E5B-4FF2-9888-2A2B73964158}" srcOrd="0" destOrd="0" presId="urn:microsoft.com/office/officeart/2005/8/layout/default"/>
    <dgm:cxn modelId="{EB1A3527-11A0-4D09-B065-6CF98149E2F6}" type="presParOf" srcId="{5DBC1CC3-27D4-4B4C-A916-D73009693A7F}" destId="{81DDEE65-F5F0-44A4-8E50-F1767B5104F8}" srcOrd="1" destOrd="0" presId="urn:microsoft.com/office/officeart/2005/8/layout/default"/>
    <dgm:cxn modelId="{61C6EB06-009A-46E2-A476-A815CE665CDF}" type="presParOf" srcId="{5DBC1CC3-27D4-4B4C-A916-D73009693A7F}" destId="{77988294-D044-473B-944E-C334E6139384}" srcOrd="2" destOrd="0" presId="urn:microsoft.com/office/officeart/2005/8/layout/default"/>
    <dgm:cxn modelId="{CFF46B45-3C68-4B7B-B38B-8A8D35EFCAEC}" type="presParOf" srcId="{5DBC1CC3-27D4-4B4C-A916-D73009693A7F}" destId="{C258F58C-E13B-498B-A629-6C69F0BF0F97}" srcOrd="3" destOrd="0" presId="urn:microsoft.com/office/officeart/2005/8/layout/default"/>
    <dgm:cxn modelId="{9A89329A-017B-4D01-AA07-82F1182F7900}" type="presParOf" srcId="{5DBC1CC3-27D4-4B4C-A916-D73009693A7F}" destId="{B6D93165-2853-4B1C-8451-DFF0D24E0E81}" srcOrd="4" destOrd="0" presId="urn:microsoft.com/office/officeart/2005/8/layout/default"/>
    <dgm:cxn modelId="{56A8568B-CA97-4E44-BD51-686BF6E871B5}" type="presParOf" srcId="{5DBC1CC3-27D4-4B4C-A916-D73009693A7F}" destId="{762210B1-784D-4E10-BB51-23876AA8451B}" srcOrd="5" destOrd="0" presId="urn:microsoft.com/office/officeart/2005/8/layout/default"/>
    <dgm:cxn modelId="{E4D6BCDC-5751-43A4-B725-E8C50992E799}" type="presParOf" srcId="{5DBC1CC3-27D4-4B4C-A916-D73009693A7F}" destId="{A086FA28-0747-48EF-B39D-DF323D31DB87}" srcOrd="6" destOrd="0" presId="urn:microsoft.com/office/officeart/2005/8/layout/default"/>
    <dgm:cxn modelId="{01C92209-A6D0-492F-BA5C-98867E2E918A}" type="presParOf" srcId="{5DBC1CC3-27D4-4B4C-A916-D73009693A7F}" destId="{92752F70-D53D-43AD-8998-68D0558B4AED}" srcOrd="7" destOrd="0" presId="urn:microsoft.com/office/officeart/2005/8/layout/default"/>
    <dgm:cxn modelId="{5336DA56-91E8-4149-882B-5E78BCCC5111}" type="presParOf" srcId="{5DBC1CC3-27D4-4B4C-A916-D73009693A7F}" destId="{CE44DCAE-EC73-4554-9C9B-C65170882F29}" srcOrd="8" destOrd="0" presId="urn:microsoft.com/office/officeart/2005/8/layout/default"/>
    <dgm:cxn modelId="{E54DA407-DDB7-4D8F-9EAE-D994B8D70881}" type="presParOf" srcId="{5DBC1CC3-27D4-4B4C-A916-D73009693A7F}" destId="{B3DF5280-FBC0-4BED-AACC-A89C28B3C9D5}" srcOrd="9" destOrd="0" presId="urn:microsoft.com/office/officeart/2005/8/layout/default"/>
    <dgm:cxn modelId="{E1DC5681-0363-4A80-A86E-B2EA4044D89E}" type="presParOf" srcId="{5DBC1CC3-27D4-4B4C-A916-D73009693A7F}" destId="{F748DF5B-4AAF-4FE3-AC77-103EC2AB7B5E}" srcOrd="10" destOrd="0" presId="urn:microsoft.com/office/officeart/2005/8/layout/default"/>
    <dgm:cxn modelId="{C250FE2F-1A6A-4B3D-8F3C-53BAA91532F4}" type="presParOf" srcId="{5DBC1CC3-27D4-4B4C-A916-D73009693A7F}" destId="{988B2C7C-1263-436D-BED7-BECE2B0B1174}" srcOrd="11" destOrd="0" presId="urn:microsoft.com/office/officeart/2005/8/layout/default"/>
    <dgm:cxn modelId="{440E6F89-6EFC-4434-85D1-4F14F39933F6}" type="presParOf" srcId="{5DBC1CC3-27D4-4B4C-A916-D73009693A7F}" destId="{5E3E13E2-C83C-411B-B170-9E5A77AF8F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6ED81-AA4C-493F-98D1-5C9A85FB3DF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8FD68A9-7B0D-49E8-8B91-6FAEDE016EBC}">
      <dgm:prSet phldrT="[Texto]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MX" dirty="0"/>
            <a:t>Depresión</a:t>
          </a:r>
          <a:endParaRPr lang="es-CO" dirty="0"/>
        </a:p>
      </dgm:t>
    </dgm:pt>
    <dgm:pt modelId="{06D57898-03CD-4460-88CE-E0E429FDA4CF}" type="parTrans" cxnId="{C58305A4-11D9-4B50-97EA-48E8E3C64DD1}">
      <dgm:prSet/>
      <dgm:spPr/>
      <dgm:t>
        <a:bodyPr/>
        <a:lstStyle/>
        <a:p>
          <a:endParaRPr lang="es-CO"/>
        </a:p>
      </dgm:t>
    </dgm:pt>
    <dgm:pt modelId="{8EDCE68F-BB69-4046-BB2A-A16F33783C04}" type="sibTrans" cxnId="{C58305A4-11D9-4B50-97EA-48E8E3C64DD1}">
      <dgm:prSet/>
      <dgm:spPr/>
      <dgm:t>
        <a:bodyPr/>
        <a:lstStyle/>
        <a:p>
          <a:endParaRPr lang="es-CO"/>
        </a:p>
      </dgm:t>
    </dgm:pt>
    <dgm:pt modelId="{4400AED8-5886-4E30-8067-DF72E853AAA7}">
      <dgm:prSet phldrT="[Texto]"/>
      <dgm:spPr/>
      <dgm:t>
        <a:bodyPr/>
        <a:lstStyle/>
        <a:p>
          <a:r>
            <a:rPr lang="es-MX" dirty="0"/>
            <a:t>Reacción a estrés grave</a:t>
          </a:r>
          <a:endParaRPr lang="es-CO" dirty="0"/>
        </a:p>
      </dgm:t>
    </dgm:pt>
    <dgm:pt modelId="{A5180DCD-8A96-4C1A-976D-CF95D449373B}" type="parTrans" cxnId="{E267C706-ADED-4AFC-8FFE-3D67A7605E88}">
      <dgm:prSet/>
      <dgm:spPr/>
      <dgm:t>
        <a:bodyPr/>
        <a:lstStyle/>
        <a:p>
          <a:endParaRPr lang="es-CO"/>
        </a:p>
      </dgm:t>
    </dgm:pt>
    <dgm:pt modelId="{B910CE07-84FC-4910-BCA1-37CDD1889F50}" type="sibTrans" cxnId="{E267C706-ADED-4AFC-8FFE-3D67A7605E88}">
      <dgm:prSet/>
      <dgm:spPr/>
      <dgm:t>
        <a:bodyPr/>
        <a:lstStyle/>
        <a:p>
          <a:endParaRPr lang="es-CO"/>
        </a:p>
      </dgm:t>
    </dgm:pt>
    <dgm:pt modelId="{18C82557-6D4C-4C66-AFC8-FD26B32FEB14}">
      <dgm:prSet phldrT="[Texto]"/>
      <dgm:spPr/>
      <dgm:t>
        <a:bodyPr/>
        <a:lstStyle/>
        <a:p>
          <a:r>
            <a:rPr lang="es-MX" dirty="0"/>
            <a:t>Reacción de estrés agudo</a:t>
          </a:r>
          <a:endParaRPr lang="es-CO" dirty="0"/>
        </a:p>
      </dgm:t>
    </dgm:pt>
    <dgm:pt modelId="{F2011FF2-CE72-4B6B-988F-CC5825BE909E}" type="parTrans" cxnId="{8490557B-B551-4608-8620-B4DB17A05769}">
      <dgm:prSet/>
      <dgm:spPr/>
      <dgm:t>
        <a:bodyPr/>
        <a:lstStyle/>
        <a:p>
          <a:endParaRPr lang="es-CO"/>
        </a:p>
      </dgm:t>
    </dgm:pt>
    <dgm:pt modelId="{C5B0DB85-770F-4322-A2F2-F5B181FAC706}" type="sibTrans" cxnId="{8490557B-B551-4608-8620-B4DB17A05769}">
      <dgm:prSet/>
      <dgm:spPr/>
      <dgm:t>
        <a:bodyPr/>
        <a:lstStyle/>
        <a:p>
          <a:endParaRPr lang="es-CO"/>
        </a:p>
      </dgm:t>
    </dgm:pt>
    <dgm:pt modelId="{C616CABC-6EA2-47E4-A904-BFC2A2B31B5A}">
      <dgm:prSet phldrT="[Texto]"/>
      <dgm:spPr/>
      <dgm:t>
        <a:bodyPr/>
        <a:lstStyle/>
        <a:p>
          <a:r>
            <a:rPr lang="es-MX" dirty="0"/>
            <a:t>Trastorno de ansiedad generalizada</a:t>
          </a:r>
          <a:endParaRPr lang="es-CO" dirty="0"/>
        </a:p>
      </dgm:t>
    </dgm:pt>
    <dgm:pt modelId="{3F2D2E41-C0E3-49F3-ADF2-34ABA0F801E1}" type="parTrans" cxnId="{8A631A07-2F06-4FDE-B945-C9B242FDAD85}">
      <dgm:prSet/>
      <dgm:spPr/>
      <dgm:t>
        <a:bodyPr/>
        <a:lstStyle/>
        <a:p>
          <a:endParaRPr lang="es-CO"/>
        </a:p>
      </dgm:t>
    </dgm:pt>
    <dgm:pt modelId="{89A4E96A-FC70-4689-A894-8CC541CC5B2F}" type="sibTrans" cxnId="{8A631A07-2F06-4FDE-B945-C9B242FDAD85}">
      <dgm:prSet/>
      <dgm:spPr/>
      <dgm:t>
        <a:bodyPr/>
        <a:lstStyle/>
        <a:p>
          <a:endParaRPr lang="es-CO"/>
        </a:p>
      </dgm:t>
    </dgm:pt>
    <dgm:pt modelId="{F64E54DD-6318-45F1-9662-B44A55120C87}">
      <dgm:prSet phldrT="[Texto]"/>
      <dgm:spPr/>
      <dgm:t>
        <a:bodyPr/>
        <a:lstStyle/>
        <a:p>
          <a:r>
            <a:rPr lang="es-MX" dirty="0"/>
            <a:t>Trastorno de estrés postraumático</a:t>
          </a:r>
          <a:endParaRPr lang="es-CO" dirty="0"/>
        </a:p>
      </dgm:t>
    </dgm:pt>
    <dgm:pt modelId="{E5F9AC72-9331-4E53-AE5F-469FB12553E7}" type="parTrans" cxnId="{5568E1CF-A508-43C0-BE21-2C6A5714B274}">
      <dgm:prSet/>
      <dgm:spPr/>
      <dgm:t>
        <a:bodyPr/>
        <a:lstStyle/>
        <a:p>
          <a:endParaRPr lang="es-CO"/>
        </a:p>
      </dgm:t>
    </dgm:pt>
    <dgm:pt modelId="{FC4A3FB5-1789-49FD-994E-1CBE6B6E1547}" type="sibTrans" cxnId="{5568E1CF-A508-43C0-BE21-2C6A5714B274}">
      <dgm:prSet/>
      <dgm:spPr/>
      <dgm:t>
        <a:bodyPr/>
        <a:lstStyle/>
        <a:p>
          <a:endParaRPr lang="es-CO"/>
        </a:p>
      </dgm:t>
    </dgm:pt>
    <dgm:pt modelId="{74D372AB-EEBF-4580-B91B-A77997B315A2}">
      <dgm:prSet/>
      <dgm:spPr/>
      <dgm:t>
        <a:bodyPr/>
        <a:lstStyle/>
        <a:p>
          <a:r>
            <a:rPr lang="es-MX"/>
            <a:t>Trastorno de pánico</a:t>
          </a:r>
          <a:endParaRPr lang="es-CO"/>
        </a:p>
      </dgm:t>
    </dgm:pt>
    <dgm:pt modelId="{6B0E91BA-3A02-4DFB-8F9D-724C04F3C3D5}" type="parTrans" cxnId="{C5B0C9BA-B08D-472B-B423-F62494798609}">
      <dgm:prSet/>
      <dgm:spPr/>
      <dgm:t>
        <a:bodyPr/>
        <a:lstStyle/>
        <a:p>
          <a:endParaRPr lang="es-CO"/>
        </a:p>
      </dgm:t>
    </dgm:pt>
    <dgm:pt modelId="{F7BBAA6F-FC2B-44EA-8BDA-1CF320A1A05E}" type="sibTrans" cxnId="{C5B0C9BA-B08D-472B-B423-F62494798609}">
      <dgm:prSet/>
      <dgm:spPr/>
      <dgm:t>
        <a:bodyPr/>
        <a:lstStyle/>
        <a:p>
          <a:endParaRPr lang="es-CO"/>
        </a:p>
      </dgm:t>
    </dgm:pt>
    <dgm:pt modelId="{95E956B0-7E64-48B0-923F-2F611DB1F8DC}">
      <dgm:prSet/>
      <dgm:spPr/>
      <dgm:t>
        <a:bodyPr/>
        <a:lstStyle/>
        <a:p>
          <a:r>
            <a:rPr lang="es-MX"/>
            <a:t>Trastorno mixto ansioso-depresivo</a:t>
          </a:r>
          <a:endParaRPr lang="es-CO"/>
        </a:p>
      </dgm:t>
    </dgm:pt>
    <dgm:pt modelId="{C84E4069-6A66-44B9-876C-66D112EAF841}" type="parTrans" cxnId="{8BE7B6B0-0BED-4837-99E8-AFD4414C0527}">
      <dgm:prSet/>
      <dgm:spPr/>
      <dgm:t>
        <a:bodyPr/>
        <a:lstStyle/>
        <a:p>
          <a:endParaRPr lang="es-CO"/>
        </a:p>
      </dgm:t>
    </dgm:pt>
    <dgm:pt modelId="{87CF8FF3-4774-4BAD-85D7-0320D0691E72}" type="sibTrans" cxnId="{8BE7B6B0-0BED-4837-99E8-AFD4414C0527}">
      <dgm:prSet/>
      <dgm:spPr/>
      <dgm:t>
        <a:bodyPr/>
        <a:lstStyle/>
        <a:p>
          <a:endParaRPr lang="es-CO"/>
        </a:p>
      </dgm:t>
    </dgm:pt>
    <dgm:pt modelId="{360C3ADA-FC1E-4495-A82F-EA0F28AE77A6}">
      <dgm:prSet/>
      <dgm:spPr/>
      <dgm:t>
        <a:bodyPr/>
        <a:lstStyle/>
        <a:p>
          <a:r>
            <a:rPr lang="es-MX"/>
            <a:t>Trastornos de adaptación</a:t>
          </a:r>
          <a:endParaRPr lang="es-CO"/>
        </a:p>
      </dgm:t>
    </dgm:pt>
    <dgm:pt modelId="{2A34F9AA-208D-451D-83F9-8C5E4CC9107D}" type="parTrans" cxnId="{8DA7BF63-80BF-4F13-AF6E-798A470930AC}">
      <dgm:prSet/>
      <dgm:spPr/>
      <dgm:t>
        <a:bodyPr/>
        <a:lstStyle/>
        <a:p>
          <a:endParaRPr lang="es-CO"/>
        </a:p>
      </dgm:t>
    </dgm:pt>
    <dgm:pt modelId="{69B83823-64AD-4303-B4F8-B8CA878A8C54}" type="sibTrans" cxnId="{8DA7BF63-80BF-4F13-AF6E-798A470930AC}">
      <dgm:prSet/>
      <dgm:spPr/>
      <dgm:t>
        <a:bodyPr/>
        <a:lstStyle/>
        <a:p>
          <a:endParaRPr lang="es-CO"/>
        </a:p>
      </dgm:t>
    </dgm:pt>
    <dgm:pt modelId="{082E8F47-2BD1-4999-A3C2-433AEA0D06B2}">
      <dgm:prSet/>
      <dgm:spPr/>
      <dgm:t>
        <a:bodyPr/>
        <a:lstStyle/>
        <a:p>
          <a:r>
            <a:rPr lang="es-MX"/>
            <a:t>Trastornos del sueño debidos a factores no orgánicos</a:t>
          </a:r>
          <a:endParaRPr lang="es-CO"/>
        </a:p>
      </dgm:t>
    </dgm:pt>
    <dgm:pt modelId="{9775E9AC-A43B-4218-80A1-CD5948E92FA6}" type="parTrans" cxnId="{894408ED-B950-4722-8303-2E0CCB7CD4D3}">
      <dgm:prSet/>
      <dgm:spPr/>
      <dgm:t>
        <a:bodyPr/>
        <a:lstStyle/>
        <a:p>
          <a:endParaRPr lang="es-CO"/>
        </a:p>
      </dgm:t>
    </dgm:pt>
    <dgm:pt modelId="{6AF27DF4-5A4D-4726-81B2-23208D220796}" type="sibTrans" cxnId="{894408ED-B950-4722-8303-2E0CCB7CD4D3}">
      <dgm:prSet/>
      <dgm:spPr/>
      <dgm:t>
        <a:bodyPr/>
        <a:lstStyle/>
        <a:p>
          <a:endParaRPr lang="es-CO"/>
        </a:p>
      </dgm:t>
    </dgm:pt>
    <dgm:pt modelId="{8BAAF8A5-EB64-406F-9C4D-017A54A35ED7}">
      <dgm:prSet/>
      <dgm:spPr/>
      <dgm:t>
        <a:bodyPr/>
        <a:lstStyle/>
        <a:p>
          <a:r>
            <a:rPr lang="es-MX" dirty="0"/>
            <a:t>Trastorno psicótico </a:t>
          </a:r>
          <a:endParaRPr lang="es-CO" dirty="0"/>
        </a:p>
      </dgm:t>
    </dgm:pt>
    <dgm:pt modelId="{436A6823-F4D1-4956-82FC-2F7BF7F11EC5}" type="parTrans" cxnId="{752ED468-7A1D-4FA5-B3D8-5BF8514DEF68}">
      <dgm:prSet/>
      <dgm:spPr/>
      <dgm:t>
        <a:bodyPr/>
        <a:lstStyle/>
        <a:p>
          <a:endParaRPr lang="es-CO"/>
        </a:p>
      </dgm:t>
    </dgm:pt>
    <dgm:pt modelId="{829982DF-238C-452A-A7A6-B61948C98A85}" type="sibTrans" cxnId="{752ED468-7A1D-4FA5-B3D8-5BF8514DEF68}">
      <dgm:prSet/>
      <dgm:spPr/>
      <dgm:t>
        <a:bodyPr/>
        <a:lstStyle/>
        <a:p>
          <a:endParaRPr lang="es-CO"/>
        </a:p>
      </dgm:t>
    </dgm:pt>
    <dgm:pt modelId="{F2BA4ADC-3060-488C-A4ED-323735AEB7BE}" type="pres">
      <dgm:prSet presAssocID="{08E6ED81-AA4C-493F-98D1-5C9A85FB3DF4}" presName="diagram" presStyleCnt="0">
        <dgm:presLayoutVars>
          <dgm:dir/>
          <dgm:resizeHandles val="exact"/>
        </dgm:presLayoutVars>
      </dgm:prSet>
      <dgm:spPr/>
    </dgm:pt>
    <dgm:pt modelId="{0D73D7A7-1A51-4CD1-8ECF-36D1F4ABFBFD}" type="pres">
      <dgm:prSet presAssocID="{18FD68A9-7B0D-49E8-8B91-6FAEDE016EBC}" presName="node" presStyleLbl="node1" presStyleIdx="0" presStyleCnt="10">
        <dgm:presLayoutVars>
          <dgm:bulletEnabled val="1"/>
        </dgm:presLayoutVars>
      </dgm:prSet>
      <dgm:spPr/>
    </dgm:pt>
    <dgm:pt modelId="{DB60B318-50D0-4AB6-A131-6D18FEA534D6}" type="pres">
      <dgm:prSet presAssocID="{8EDCE68F-BB69-4046-BB2A-A16F33783C04}" presName="sibTrans" presStyleCnt="0"/>
      <dgm:spPr/>
    </dgm:pt>
    <dgm:pt modelId="{6D88BFED-FC21-42DD-875B-F5238A513F80}" type="pres">
      <dgm:prSet presAssocID="{4400AED8-5886-4E30-8067-DF72E853AAA7}" presName="node" presStyleLbl="node1" presStyleIdx="1" presStyleCnt="10">
        <dgm:presLayoutVars>
          <dgm:bulletEnabled val="1"/>
        </dgm:presLayoutVars>
      </dgm:prSet>
      <dgm:spPr/>
    </dgm:pt>
    <dgm:pt modelId="{E0F1B253-7D3B-4ED6-A3CE-91E39BD5FA12}" type="pres">
      <dgm:prSet presAssocID="{B910CE07-84FC-4910-BCA1-37CDD1889F50}" presName="sibTrans" presStyleCnt="0"/>
      <dgm:spPr/>
    </dgm:pt>
    <dgm:pt modelId="{62987F68-27BD-4E99-A056-5BB0AB9B1E1C}" type="pres">
      <dgm:prSet presAssocID="{18C82557-6D4C-4C66-AFC8-FD26B32FEB14}" presName="node" presStyleLbl="node1" presStyleIdx="2" presStyleCnt="10">
        <dgm:presLayoutVars>
          <dgm:bulletEnabled val="1"/>
        </dgm:presLayoutVars>
      </dgm:prSet>
      <dgm:spPr/>
    </dgm:pt>
    <dgm:pt modelId="{2C66685D-83B0-4C1B-8BC7-F0A597C2B296}" type="pres">
      <dgm:prSet presAssocID="{C5B0DB85-770F-4322-A2F2-F5B181FAC706}" presName="sibTrans" presStyleCnt="0"/>
      <dgm:spPr/>
    </dgm:pt>
    <dgm:pt modelId="{CE22B251-7A00-4A4B-9CF4-2B278660340B}" type="pres">
      <dgm:prSet presAssocID="{C616CABC-6EA2-47E4-A904-BFC2A2B31B5A}" presName="node" presStyleLbl="node1" presStyleIdx="3" presStyleCnt="10">
        <dgm:presLayoutVars>
          <dgm:bulletEnabled val="1"/>
        </dgm:presLayoutVars>
      </dgm:prSet>
      <dgm:spPr/>
    </dgm:pt>
    <dgm:pt modelId="{644D509F-5250-4003-A15D-DFE88AD80EA6}" type="pres">
      <dgm:prSet presAssocID="{89A4E96A-FC70-4689-A894-8CC541CC5B2F}" presName="sibTrans" presStyleCnt="0"/>
      <dgm:spPr/>
    </dgm:pt>
    <dgm:pt modelId="{E79939B5-589B-4306-9A37-5EA447AEDFB3}" type="pres">
      <dgm:prSet presAssocID="{F64E54DD-6318-45F1-9662-B44A55120C87}" presName="node" presStyleLbl="node1" presStyleIdx="4" presStyleCnt="10">
        <dgm:presLayoutVars>
          <dgm:bulletEnabled val="1"/>
        </dgm:presLayoutVars>
      </dgm:prSet>
      <dgm:spPr/>
    </dgm:pt>
    <dgm:pt modelId="{7AD4228C-EBE9-4C65-8B20-32C6683DCF20}" type="pres">
      <dgm:prSet presAssocID="{FC4A3FB5-1789-49FD-994E-1CBE6B6E1547}" presName="sibTrans" presStyleCnt="0"/>
      <dgm:spPr/>
    </dgm:pt>
    <dgm:pt modelId="{AED49D3D-5722-44A7-9546-F10801317E35}" type="pres">
      <dgm:prSet presAssocID="{082E8F47-2BD1-4999-A3C2-433AEA0D06B2}" presName="node" presStyleLbl="node1" presStyleIdx="5" presStyleCnt="10">
        <dgm:presLayoutVars>
          <dgm:bulletEnabled val="1"/>
        </dgm:presLayoutVars>
      </dgm:prSet>
      <dgm:spPr/>
    </dgm:pt>
    <dgm:pt modelId="{D058D85B-5FB0-4CDC-A6B2-B16BD77EFDA5}" type="pres">
      <dgm:prSet presAssocID="{6AF27DF4-5A4D-4726-81B2-23208D220796}" presName="sibTrans" presStyleCnt="0"/>
      <dgm:spPr/>
    </dgm:pt>
    <dgm:pt modelId="{17B2B6B9-AB19-4758-8A0F-9EBF3C0DE9C5}" type="pres">
      <dgm:prSet presAssocID="{360C3ADA-FC1E-4495-A82F-EA0F28AE77A6}" presName="node" presStyleLbl="node1" presStyleIdx="6" presStyleCnt="10">
        <dgm:presLayoutVars>
          <dgm:bulletEnabled val="1"/>
        </dgm:presLayoutVars>
      </dgm:prSet>
      <dgm:spPr/>
    </dgm:pt>
    <dgm:pt modelId="{B2F5F07C-CAEE-4ED4-9D6B-D59011C66336}" type="pres">
      <dgm:prSet presAssocID="{69B83823-64AD-4303-B4F8-B8CA878A8C54}" presName="sibTrans" presStyleCnt="0"/>
      <dgm:spPr/>
    </dgm:pt>
    <dgm:pt modelId="{D997DC37-68FD-4658-AA93-B5342E0540FD}" type="pres">
      <dgm:prSet presAssocID="{95E956B0-7E64-48B0-923F-2F611DB1F8DC}" presName="node" presStyleLbl="node1" presStyleIdx="7" presStyleCnt="10">
        <dgm:presLayoutVars>
          <dgm:bulletEnabled val="1"/>
        </dgm:presLayoutVars>
      </dgm:prSet>
      <dgm:spPr/>
    </dgm:pt>
    <dgm:pt modelId="{8200819A-ADE3-4779-B3E2-D1E6FCB27E78}" type="pres">
      <dgm:prSet presAssocID="{87CF8FF3-4774-4BAD-85D7-0320D0691E72}" presName="sibTrans" presStyleCnt="0"/>
      <dgm:spPr/>
    </dgm:pt>
    <dgm:pt modelId="{5448F08D-7D15-4CAE-A090-058F5159ED19}" type="pres">
      <dgm:prSet presAssocID="{74D372AB-EEBF-4580-B91B-A77997B315A2}" presName="node" presStyleLbl="node1" presStyleIdx="8" presStyleCnt="10">
        <dgm:presLayoutVars>
          <dgm:bulletEnabled val="1"/>
        </dgm:presLayoutVars>
      </dgm:prSet>
      <dgm:spPr/>
    </dgm:pt>
    <dgm:pt modelId="{7043BD94-EDB9-4E93-8351-76FAAA80119C}" type="pres">
      <dgm:prSet presAssocID="{F7BBAA6F-FC2B-44EA-8BDA-1CF320A1A05E}" presName="sibTrans" presStyleCnt="0"/>
      <dgm:spPr/>
    </dgm:pt>
    <dgm:pt modelId="{95FDC059-FB48-4307-97B3-597758899672}" type="pres">
      <dgm:prSet presAssocID="{8BAAF8A5-EB64-406F-9C4D-017A54A35ED7}" presName="node" presStyleLbl="node1" presStyleIdx="9" presStyleCnt="10">
        <dgm:presLayoutVars>
          <dgm:bulletEnabled val="1"/>
        </dgm:presLayoutVars>
      </dgm:prSet>
      <dgm:spPr/>
    </dgm:pt>
  </dgm:ptLst>
  <dgm:cxnLst>
    <dgm:cxn modelId="{E267C706-ADED-4AFC-8FFE-3D67A7605E88}" srcId="{08E6ED81-AA4C-493F-98D1-5C9A85FB3DF4}" destId="{4400AED8-5886-4E30-8067-DF72E853AAA7}" srcOrd="1" destOrd="0" parTransId="{A5180DCD-8A96-4C1A-976D-CF95D449373B}" sibTransId="{B910CE07-84FC-4910-BCA1-37CDD1889F50}"/>
    <dgm:cxn modelId="{8A631A07-2F06-4FDE-B945-C9B242FDAD85}" srcId="{08E6ED81-AA4C-493F-98D1-5C9A85FB3DF4}" destId="{C616CABC-6EA2-47E4-A904-BFC2A2B31B5A}" srcOrd="3" destOrd="0" parTransId="{3F2D2E41-C0E3-49F3-ADF2-34ABA0F801E1}" sibTransId="{89A4E96A-FC70-4689-A894-8CC541CC5B2F}"/>
    <dgm:cxn modelId="{3B1A4210-F4CE-4DE0-AF25-4A995E4141EF}" type="presOf" srcId="{4400AED8-5886-4E30-8067-DF72E853AAA7}" destId="{6D88BFED-FC21-42DD-875B-F5238A513F80}" srcOrd="0" destOrd="0" presId="urn:microsoft.com/office/officeart/2005/8/layout/default"/>
    <dgm:cxn modelId="{8DA7BF63-80BF-4F13-AF6E-798A470930AC}" srcId="{08E6ED81-AA4C-493F-98D1-5C9A85FB3DF4}" destId="{360C3ADA-FC1E-4495-A82F-EA0F28AE77A6}" srcOrd="6" destOrd="0" parTransId="{2A34F9AA-208D-451D-83F9-8C5E4CC9107D}" sibTransId="{69B83823-64AD-4303-B4F8-B8CA878A8C54}"/>
    <dgm:cxn modelId="{752ED468-7A1D-4FA5-B3D8-5BF8514DEF68}" srcId="{08E6ED81-AA4C-493F-98D1-5C9A85FB3DF4}" destId="{8BAAF8A5-EB64-406F-9C4D-017A54A35ED7}" srcOrd="9" destOrd="0" parTransId="{436A6823-F4D1-4956-82FC-2F7BF7F11EC5}" sibTransId="{829982DF-238C-452A-A7A6-B61948C98A85}"/>
    <dgm:cxn modelId="{E0AFD377-6C7F-4F72-93BA-B16FCFB80241}" type="presOf" srcId="{74D372AB-EEBF-4580-B91B-A77997B315A2}" destId="{5448F08D-7D15-4CAE-A090-058F5159ED19}" srcOrd="0" destOrd="0" presId="urn:microsoft.com/office/officeart/2005/8/layout/default"/>
    <dgm:cxn modelId="{8490557B-B551-4608-8620-B4DB17A05769}" srcId="{08E6ED81-AA4C-493F-98D1-5C9A85FB3DF4}" destId="{18C82557-6D4C-4C66-AFC8-FD26B32FEB14}" srcOrd="2" destOrd="0" parTransId="{F2011FF2-CE72-4B6B-988F-CC5825BE909E}" sibTransId="{C5B0DB85-770F-4322-A2F2-F5B181FAC706}"/>
    <dgm:cxn modelId="{C37B0F81-4212-4F0A-8BED-D17E69726636}" type="presOf" srcId="{18FD68A9-7B0D-49E8-8B91-6FAEDE016EBC}" destId="{0D73D7A7-1A51-4CD1-8ECF-36D1F4ABFBFD}" srcOrd="0" destOrd="0" presId="urn:microsoft.com/office/officeart/2005/8/layout/default"/>
    <dgm:cxn modelId="{7B02E389-E3E3-47DA-94F5-C7C96E1DE873}" type="presOf" srcId="{18C82557-6D4C-4C66-AFC8-FD26B32FEB14}" destId="{62987F68-27BD-4E99-A056-5BB0AB9B1E1C}" srcOrd="0" destOrd="0" presId="urn:microsoft.com/office/officeart/2005/8/layout/default"/>
    <dgm:cxn modelId="{B3694A95-504C-4EC9-940F-0D3C835462AF}" type="presOf" srcId="{F64E54DD-6318-45F1-9662-B44A55120C87}" destId="{E79939B5-589B-4306-9A37-5EA447AEDFB3}" srcOrd="0" destOrd="0" presId="urn:microsoft.com/office/officeart/2005/8/layout/default"/>
    <dgm:cxn modelId="{C58305A4-11D9-4B50-97EA-48E8E3C64DD1}" srcId="{08E6ED81-AA4C-493F-98D1-5C9A85FB3DF4}" destId="{18FD68A9-7B0D-49E8-8B91-6FAEDE016EBC}" srcOrd="0" destOrd="0" parTransId="{06D57898-03CD-4460-88CE-E0E429FDA4CF}" sibTransId="{8EDCE68F-BB69-4046-BB2A-A16F33783C04}"/>
    <dgm:cxn modelId="{8BE7B6B0-0BED-4837-99E8-AFD4414C0527}" srcId="{08E6ED81-AA4C-493F-98D1-5C9A85FB3DF4}" destId="{95E956B0-7E64-48B0-923F-2F611DB1F8DC}" srcOrd="7" destOrd="0" parTransId="{C84E4069-6A66-44B9-876C-66D112EAF841}" sibTransId="{87CF8FF3-4774-4BAD-85D7-0320D0691E72}"/>
    <dgm:cxn modelId="{497DDDB8-DF1B-44CC-AC49-E75C0FF20B8E}" type="presOf" srcId="{360C3ADA-FC1E-4495-A82F-EA0F28AE77A6}" destId="{17B2B6B9-AB19-4758-8A0F-9EBF3C0DE9C5}" srcOrd="0" destOrd="0" presId="urn:microsoft.com/office/officeart/2005/8/layout/default"/>
    <dgm:cxn modelId="{C5B0C9BA-B08D-472B-B423-F62494798609}" srcId="{08E6ED81-AA4C-493F-98D1-5C9A85FB3DF4}" destId="{74D372AB-EEBF-4580-B91B-A77997B315A2}" srcOrd="8" destOrd="0" parTransId="{6B0E91BA-3A02-4DFB-8F9D-724C04F3C3D5}" sibTransId="{F7BBAA6F-FC2B-44EA-8BDA-1CF320A1A05E}"/>
    <dgm:cxn modelId="{5568E1CF-A508-43C0-BE21-2C6A5714B274}" srcId="{08E6ED81-AA4C-493F-98D1-5C9A85FB3DF4}" destId="{F64E54DD-6318-45F1-9662-B44A55120C87}" srcOrd="4" destOrd="0" parTransId="{E5F9AC72-9331-4E53-AE5F-469FB12553E7}" sibTransId="{FC4A3FB5-1789-49FD-994E-1CBE6B6E1547}"/>
    <dgm:cxn modelId="{A7357CD8-EF47-45AB-9497-FD3A5EB4B9F9}" type="presOf" srcId="{082E8F47-2BD1-4999-A3C2-433AEA0D06B2}" destId="{AED49D3D-5722-44A7-9546-F10801317E35}" srcOrd="0" destOrd="0" presId="urn:microsoft.com/office/officeart/2005/8/layout/default"/>
    <dgm:cxn modelId="{BEE8CCD8-4277-4D7D-887E-61C5A19CAE25}" type="presOf" srcId="{8BAAF8A5-EB64-406F-9C4D-017A54A35ED7}" destId="{95FDC059-FB48-4307-97B3-597758899672}" srcOrd="0" destOrd="0" presId="urn:microsoft.com/office/officeart/2005/8/layout/default"/>
    <dgm:cxn modelId="{FC2F95EA-F099-4F5D-B9AC-FAD9AB274726}" type="presOf" srcId="{08E6ED81-AA4C-493F-98D1-5C9A85FB3DF4}" destId="{F2BA4ADC-3060-488C-A4ED-323735AEB7BE}" srcOrd="0" destOrd="0" presId="urn:microsoft.com/office/officeart/2005/8/layout/default"/>
    <dgm:cxn modelId="{894408ED-B950-4722-8303-2E0CCB7CD4D3}" srcId="{08E6ED81-AA4C-493F-98D1-5C9A85FB3DF4}" destId="{082E8F47-2BD1-4999-A3C2-433AEA0D06B2}" srcOrd="5" destOrd="0" parTransId="{9775E9AC-A43B-4218-80A1-CD5948E92FA6}" sibTransId="{6AF27DF4-5A4D-4726-81B2-23208D220796}"/>
    <dgm:cxn modelId="{431980EE-42E2-428C-A1FD-66C7C7828666}" type="presOf" srcId="{95E956B0-7E64-48B0-923F-2F611DB1F8DC}" destId="{D997DC37-68FD-4658-AA93-B5342E0540FD}" srcOrd="0" destOrd="0" presId="urn:microsoft.com/office/officeart/2005/8/layout/default"/>
    <dgm:cxn modelId="{678390F0-4C0E-4F0A-92D2-68F9C3DAF6A2}" type="presOf" srcId="{C616CABC-6EA2-47E4-A904-BFC2A2B31B5A}" destId="{CE22B251-7A00-4A4B-9CF4-2B278660340B}" srcOrd="0" destOrd="0" presId="urn:microsoft.com/office/officeart/2005/8/layout/default"/>
    <dgm:cxn modelId="{EF42A4F9-5E10-4E25-9FD6-DDF1824863F2}" type="presParOf" srcId="{F2BA4ADC-3060-488C-A4ED-323735AEB7BE}" destId="{0D73D7A7-1A51-4CD1-8ECF-36D1F4ABFBFD}" srcOrd="0" destOrd="0" presId="urn:microsoft.com/office/officeart/2005/8/layout/default"/>
    <dgm:cxn modelId="{B77AD187-D334-4578-B58D-72DBED2E34B8}" type="presParOf" srcId="{F2BA4ADC-3060-488C-A4ED-323735AEB7BE}" destId="{DB60B318-50D0-4AB6-A131-6D18FEA534D6}" srcOrd="1" destOrd="0" presId="urn:microsoft.com/office/officeart/2005/8/layout/default"/>
    <dgm:cxn modelId="{AB1C4741-D8BD-49EA-B4D4-27201455AC30}" type="presParOf" srcId="{F2BA4ADC-3060-488C-A4ED-323735AEB7BE}" destId="{6D88BFED-FC21-42DD-875B-F5238A513F80}" srcOrd="2" destOrd="0" presId="urn:microsoft.com/office/officeart/2005/8/layout/default"/>
    <dgm:cxn modelId="{8809AB87-D9E2-471E-B396-0D4B63D6901E}" type="presParOf" srcId="{F2BA4ADC-3060-488C-A4ED-323735AEB7BE}" destId="{E0F1B253-7D3B-4ED6-A3CE-91E39BD5FA12}" srcOrd="3" destOrd="0" presId="urn:microsoft.com/office/officeart/2005/8/layout/default"/>
    <dgm:cxn modelId="{DEF58A54-8503-4CB6-91A0-BA6D5B0F55FC}" type="presParOf" srcId="{F2BA4ADC-3060-488C-A4ED-323735AEB7BE}" destId="{62987F68-27BD-4E99-A056-5BB0AB9B1E1C}" srcOrd="4" destOrd="0" presId="urn:microsoft.com/office/officeart/2005/8/layout/default"/>
    <dgm:cxn modelId="{6F5722C0-BE70-4576-8706-705D1A0616CF}" type="presParOf" srcId="{F2BA4ADC-3060-488C-A4ED-323735AEB7BE}" destId="{2C66685D-83B0-4C1B-8BC7-F0A597C2B296}" srcOrd="5" destOrd="0" presId="urn:microsoft.com/office/officeart/2005/8/layout/default"/>
    <dgm:cxn modelId="{C906CFB1-E4B1-4276-9F11-3EED06DED40D}" type="presParOf" srcId="{F2BA4ADC-3060-488C-A4ED-323735AEB7BE}" destId="{CE22B251-7A00-4A4B-9CF4-2B278660340B}" srcOrd="6" destOrd="0" presId="urn:microsoft.com/office/officeart/2005/8/layout/default"/>
    <dgm:cxn modelId="{12A32D39-6D1C-4E77-9DCE-A1CBA0D6D9E5}" type="presParOf" srcId="{F2BA4ADC-3060-488C-A4ED-323735AEB7BE}" destId="{644D509F-5250-4003-A15D-DFE88AD80EA6}" srcOrd="7" destOrd="0" presId="urn:microsoft.com/office/officeart/2005/8/layout/default"/>
    <dgm:cxn modelId="{610D253E-E6A3-47E0-B1C4-2E8A4151A940}" type="presParOf" srcId="{F2BA4ADC-3060-488C-A4ED-323735AEB7BE}" destId="{E79939B5-589B-4306-9A37-5EA447AEDFB3}" srcOrd="8" destOrd="0" presId="urn:microsoft.com/office/officeart/2005/8/layout/default"/>
    <dgm:cxn modelId="{45260FCF-76C1-4F28-9BDF-616AE66270A0}" type="presParOf" srcId="{F2BA4ADC-3060-488C-A4ED-323735AEB7BE}" destId="{7AD4228C-EBE9-4C65-8B20-32C6683DCF20}" srcOrd="9" destOrd="0" presId="urn:microsoft.com/office/officeart/2005/8/layout/default"/>
    <dgm:cxn modelId="{B9A18293-F967-4DBB-9926-9DCC9EA5B3AE}" type="presParOf" srcId="{F2BA4ADC-3060-488C-A4ED-323735AEB7BE}" destId="{AED49D3D-5722-44A7-9546-F10801317E35}" srcOrd="10" destOrd="0" presId="urn:microsoft.com/office/officeart/2005/8/layout/default"/>
    <dgm:cxn modelId="{65B4D7BC-1ED1-4316-B221-F19EFD163034}" type="presParOf" srcId="{F2BA4ADC-3060-488C-A4ED-323735AEB7BE}" destId="{D058D85B-5FB0-4CDC-A6B2-B16BD77EFDA5}" srcOrd="11" destOrd="0" presId="urn:microsoft.com/office/officeart/2005/8/layout/default"/>
    <dgm:cxn modelId="{A169646A-CDF9-48F4-9034-3B631BA154C3}" type="presParOf" srcId="{F2BA4ADC-3060-488C-A4ED-323735AEB7BE}" destId="{17B2B6B9-AB19-4758-8A0F-9EBF3C0DE9C5}" srcOrd="12" destOrd="0" presId="urn:microsoft.com/office/officeart/2005/8/layout/default"/>
    <dgm:cxn modelId="{4F175EBD-C359-47C6-B853-340C365F3C58}" type="presParOf" srcId="{F2BA4ADC-3060-488C-A4ED-323735AEB7BE}" destId="{B2F5F07C-CAEE-4ED4-9D6B-D59011C66336}" srcOrd="13" destOrd="0" presId="urn:microsoft.com/office/officeart/2005/8/layout/default"/>
    <dgm:cxn modelId="{7592237C-7B9B-4442-BBBD-C78103CB67BE}" type="presParOf" srcId="{F2BA4ADC-3060-488C-A4ED-323735AEB7BE}" destId="{D997DC37-68FD-4658-AA93-B5342E0540FD}" srcOrd="14" destOrd="0" presId="urn:microsoft.com/office/officeart/2005/8/layout/default"/>
    <dgm:cxn modelId="{D44CF5FF-978A-4313-89B6-64EDD78ABC11}" type="presParOf" srcId="{F2BA4ADC-3060-488C-A4ED-323735AEB7BE}" destId="{8200819A-ADE3-4779-B3E2-D1E6FCB27E78}" srcOrd="15" destOrd="0" presId="urn:microsoft.com/office/officeart/2005/8/layout/default"/>
    <dgm:cxn modelId="{3455CF81-3997-4D8D-9802-5687FCD843DF}" type="presParOf" srcId="{F2BA4ADC-3060-488C-A4ED-323735AEB7BE}" destId="{5448F08D-7D15-4CAE-A090-058F5159ED19}" srcOrd="16" destOrd="0" presId="urn:microsoft.com/office/officeart/2005/8/layout/default"/>
    <dgm:cxn modelId="{3F57F97F-E7C4-459F-A27D-8D7247E959B8}" type="presParOf" srcId="{F2BA4ADC-3060-488C-A4ED-323735AEB7BE}" destId="{7043BD94-EDB9-4E93-8351-76FAAA80119C}" srcOrd="17" destOrd="0" presId="urn:microsoft.com/office/officeart/2005/8/layout/default"/>
    <dgm:cxn modelId="{E18E2852-50D2-4E95-9091-934FD13BDC70}" type="presParOf" srcId="{F2BA4ADC-3060-488C-A4ED-323735AEB7BE}" destId="{95FDC059-FB48-4307-97B3-59775889967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16C54-6D9E-422D-A3B2-E619CEEE90B3}">
      <dsp:nvSpPr>
        <dsp:cNvPr id="0" name=""/>
        <dsp:cNvSpPr/>
      </dsp:nvSpPr>
      <dsp:spPr>
        <a:xfrm>
          <a:off x="2024302" y="305617"/>
          <a:ext cx="4335542" cy="4335542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1. Prevenir</a:t>
          </a:r>
        </a:p>
      </dsp:txBody>
      <dsp:txXfrm>
        <a:off x="4295300" y="859431"/>
        <a:ext cx="1135499" cy="877431"/>
      </dsp:txXfrm>
    </dsp:sp>
    <dsp:sp modelId="{3421D2C1-10B5-4E9C-B6A5-1E648324C002}">
      <dsp:nvSpPr>
        <dsp:cNvPr id="0" name=""/>
        <dsp:cNvSpPr/>
      </dsp:nvSpPr>
      <dsp:spPr>
        <a:xfrm>
          <a:off x="2075915" y="394908"/>
          <a:ext cx="4335542" cy="433554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shade val="50000"/>
                <a:hueOff val="75869"/>
                <a:satOff val="12768"/>
                <a:lumOff val="1186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5869"/>
                <a:satOff val="12768"/>
                <a:lumOff val="1186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5869"/>
                <a:satOff val="12768"/>
                <a:lumOff val="118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2. Cubrir</a:t>
          </a:r>
        </a:p>
      </dsp:txBody>
      <dsp:txXfrm>
        <a:off x="5017891" y="2149771"/>
        <a:ext cx="1187112" cy="851624"/>
      </dsp:txXfrm>
    </dsp:sp>
    <dsp:sp modelId="{FB547F3E-3FF2-4BD8-A17E-AFD8A556D566}">
      <dsp:nvSpPr>
        <dsp:cNvPr id="0" name=""/>
        <dsp:cNvSpPr/>
      </dsp:nvSpPr>
      <dsp:spPr>
        <a:xfrm>
          <a:off x="2024302" y="484200"/>
          <a:ext cx="4335542" cy="4335542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shade val="50000"/>
                <a:hueOff val="151737"/>
                <a:satOff val="25535"/>
                <a:lumOff val="2373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51737"/>
                <a:satOff val="25535"/>
                <a:lumOff val="2373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51737"/>
                <a:satOff val="25535"/>
                <a:lumOff val="237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3. Valorar</a:t>
          </a:r>
        </a:p>
      </dsp:txBody>
      <dsp:txXfrm>
        <a:off x="4295300" y="3414304"/>
        <a:ext cx="1135499" cy="877431"/>
      </dsp:txXfrm>
    </dsp:sp>
    <dsp:sp modelId="{8E8DA4C4-9EA8-49B5-9AA5-E6D13C2C404B}">
      <dsp:nvSpPr>
        <dsp:cNvPr id="0" name=""/>
        <dsp:cNvSpPr/>
      </dsp:nvSpPr>
      <dsp:spPr>
        <a:xfrm>
          <a:off x="1921075" y="484200"/>
          <a:ext cx="4335542" cy="4335542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shade val="50000"/>
                <a:hueOff val="227606"/>
                <a:satOff val="38303"/>
                <a:lumOff val="3560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27606"/>
                <a:satOff val="38303"/>
                <a:lumOff val="3560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27606"/>
                <a:satOff val="38303"/>
                <a:lumOff val="356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4. Reparar</a:t>
          </a:r>
        </a:p>
      </dsp:txBody>
      <dsp:txXfrm>
        <a:off x="2850119" y="3414304"/>
        <a:ext cx="1135499" cy="877431"/>
      </dsp:txXfrm>
    </dsp:sp>
    <dsp:sp modelId="{39A81E75-7867-42B6-A8CF-8DCAF265AEF4}">
      <dsp:nvSpPr>
        <dsp:cNvPr id="0" name=""/>
        <dsp:cNvSpPr/>
      </dsp:nvSpPr>
      <dsp:spPr>
        <a:xfrm>
          <a:off x="1869461" y="394908"/>
          <a:ext cx="4335542" cy="4335542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shade val="50000"/>
                <a:hueOff val="151737"/>
                <a:satOff val="25535"/>
                <a:lumOff val="2373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51737"/>
                <a:satOff val="25535"/>
                <a:lumOff val="2373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51737"/>
                <a:satOff val="25535"/>
                <a:lumOff val="237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5. </a:t>
          </a:r>
          <a:r>
            <a:rPr lang="es-ES" sz="1600" b="1" kern="1200"/>
            <a:t>Reincorporar</a:t>
          </a:r>
        </a:p>
      </dsp:txBody>
      <dsp:txXfrm>
        <a:off x="2075915" y="2149771"/>
        <a:ext cx="1187112" cy="851624"/>
      </dsp:txXfrm>
    </dsp:sp>
    <dsp:sp modelId="{0BB0F6A2-3993-46C2-ACC7-5632B7A99CA1}">
      <dsp:nvSpPr>
        <dsp:cNvPr id="0" name=""/>
        <dsp:cNvSpPr/>
      </dsp:nvSpPr>
      <dsp:spPr>
        <a:xfrm>
          <a:off x="1921075" y="305617"/>
          <a:ext cx="4335542" cy="433554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75869"/>
                <a:satOff val="12768"/>
                <a:lumOff val="1186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5869"/>
                <a:satOff val="12768"/>
                <a:lumOff val="1186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5869"/>
                <a:satOff val="12768"/>
                <a:lumOff val="118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6. Identificar riesgos</a:t>
          </a:r>
        </a:p>
      </dsp:txBody>
      <dsp:txXfrm>
        <a:off x="2850119" y="859431"/>
        <a:ext cx="1135499" cy="877431"/>
      </dsp:txXfrm>
    </dsp:sp>
    <dsp:sp modelId="{E0789D86-20CB-4C95-9F9A-6A2718395C33}">
      <dsp:nvSpPr>
        <dsp:cNvPr id="0" name=""/>
        <dsp:cNvSpPr/>
      </dsp:nvSpPr>
      <dsp:spPr>
        <a:xfrm>
          <a:off x="1755753" y="37226"/>
          <a:ext cx="4872323" cy="4872323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855F79-BD87-4AEA-B1F8-647191E064B7}">
      <dsp:nvSpPr>
        <dsp:cNvPr id="0" name=""/>
        <dsp:cNvSpPr/>
      </dsp:nvSpPr>
      <dsp:spPr>
        <a:xfrm>
          <a:off x="1807366" y="126518"/>
          <a:ext cx="4872323" cy="4872323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81180"/>
                <a:satOff val="1986"/>
                <a:lumOff val="710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81180"/>
                <a:satOff val="1986"/>
                <a:lumOff val="710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81180"/>
                <a:satOff val="1986"/>
                <a:lumOff val="71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71CA75-CB22-4464-A487-4498089DA355}">
      <dsp:nvSpPr>
        <dsp:cNvPr id="0" name=""/>
        <dsp:cNvSpPr/>
      </dsp:nvSpPr>
      <dsp:spPr>
        <a:xfrm>
          <a:off x="1755753" y="215809"/>
          <a:ext cx="4872323" cy="4872323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62359"/>
                <a:satOff val="3973"/>
                <a:lumOff val="1421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62359"/>
                <a:satOff val="3973"/>
                <a:lumOff val="1421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62359"/>
                <a:satOff val="3973"/>
                <a:lumOff val="142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471485-DD04-44C1-8E02-05CA9F3EF5C8}">
      <dsp:nvSpPr>
        <dsp:cNvPr id="0" name=""/>
        <dsp:cNvSpPr/>
      </dsp:nvSpPr>
      <dsp:spPr>
        <a:xfrm>
          <a:off x="1652842" y="215809"/>
          <a:ext cx="4872323" cy="4872323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43539"/>
                <a:satOff val="5959"/>
                <a:lumOff val="2131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43539"/>
                <a:satOff val="5959"/>
                <a:lumOff val="2131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43539"/>
                <a:satOff val="5959"/>
                <a:lumOff val="213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4ECBF2-E380-42EA-9A69-DB4078FEC95D}">
      <dsp:nvSpPr>
        <dsp:cNvPr id="0" name=""/>
        <dsp:cNvSpPr/>
      </dsp:nvSpPr>
      <dsp:spPr>
        <a:xfrm>
          <a:off x="1601229" y="126518"/>
          <a:ext cx="4872323" cy="4872323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62359"/>
                <a:satOff val="3973"/>
                <a:lumOff val="1421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62359"/>
                <a:satOff val="3973"/>
                <a:lumOff val="1421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62359"/>
                <a:satOff val="3973"/>
                <a:lumOff val="142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9F5B7E-52C1-4EBA-ADE1-F92EB257B115}">
      <dsp:nvSpPr>
        <dsp:cNvPr id="0" name=""/>
        <dsp:cNvSpPr/>
      </dsp:nvSpPr>
      <dsp:spPr>
        <a:xfrm>
          <a:off x="1652842" y="37226"/>
          <a:ext cx="4872323" cy="4872323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81180"/>
                <a:satOff val="1986"/>
                <a:lumOff val="710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81180"/>
                <a:satOff val="1986"/>
                <a:lumOff val="710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81180"/>
                <a:satOff val="1986"/>
                <a:lumOff val="71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17CC-C57E-4CDD-8D47-A237271E444B}">
      <dsp:nvSpPr>
        <dsp:cNvPr id="0" name=""/>
        <dsp:cNvSpPr/>
      </dsp:nvSpPr>
      <dsp:spPr>
        <a:xfrm rot="5400000">
          <a:off x="444623" y="2118907"/>
          <a:ext cx="1307644" cy="21758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20D0E-0CB3-413A-A469-81A5D797C032}">
      <dsp:nvSpPr>
        <dsp:cNvPr id="0" name=""/>
        <dsp:cNvSpPr/>
      </dsp:nvSpPr>
      <dsp:spPr>
        <a:xfrm>
          <a:off x="226344" y="2769029"/>
          <a:ext cx="1964407" cy="17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Clase 1: </a:t>
          </a:r>
          <a:r>
            <a:rPr lang="es-CO" sz="1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Empleadas del servicios, comercio, agricultura, ganadería, actividades bancarias, actividades informáticas, educadores, peluquerías.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344" y="2769029"/>
        <a:ext cx="1964407" cy="1721918"/>
      </dsp:txXfrm>
    </dsp:sp>
    <dsp:sp modelId="{BF4D8B76-3203-406B-A6E5-3C2A9BCB11E9}">
      <dsp:nvSpPr>
        <dsp:cNvPr id="0" name=""/>
        <dsp:cNvSpPr/>
      </dsp:nvSpPr>
      <dsp:spPr>
        <a:xfrm>
          <a:off x="1820108" y="1958715"/>
          <a:ext cx="370642" cy="370642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43347"/>
            <a:satOff val="-5565"/>
            <a:lumOff val="4452"/>
            <a:alphaOff val="0"/>
          </a:schemeClr>
        </a:solidFill>
        <a:ln w="25400" cap="flat" cmpd="sng" algn="ctr">
          <a:solidFill>
            <a:schemeClr val="accent6">
              <a:shade val="80000"/>
              <a:hueOff val="43347"/>
              <a:satOff val="-5565"/>
              <a:lumOff val="4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D9A8-BAEC-45FB-8EB0-36086E28E6BE}">
      <dsp:nvSpPr>
        <dsp:cNvPr id="0" name=""/>
        <dsp:cNvSpPr/>
      </dsp:nvSpPr>
      <dsp:spPr>
        <a:xfrm rot="5400000">
          <a:off x="2849441" y="1523832"/>
          <a:ext cx="1307644" cy="21758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86694"/>
            <a:satOff val="-11131"/>
            <a:lumOff val="8904"/>
            <a:alphaOff val="0"/>
          </a:schemeClr>
        </a:solidFill>
        <a:ln w="25400" cap="flat" cmpd="sng" algn="ctr">
          <a:solidFill>
            <a:schemeClr val="accent6">
              <a:shade val="80000"/>
              <a:hueOff val="86694"/>
              <a:satOff val="-11131"/>
              <a:lumOff val="89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2B8B8-2F6F-4862-ADBF-61C63682E39E}">
      <dsp:nvSpPr>
        <dsp:cNvPr id="0" name=""/>
        <dsp:cNvSpPr/>
      </dsp:nvSpPr>
      <dsp:spPr>
        <a:xfrm>
          <a:off x="2631162" y="2173955"/>
          <a:ext cx="1964407" cy="17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Clase 2: </a:t>
          </a:r>
          <a:r>
            <a:rPr lang="es-ES" sz="1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Producción agrícola, pesca, manufactura simple, hotelería, telecomunicaciones.</a:t>
          </a: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631162" y="2173955"/>
        <a:ext cx="1964407" cy="1721918"/>
      </dsp:txXfrm>
    </dsp:sp>
    <dsp:sp modelId="{005CAC87-F4BA-4067-A029-4FCADD9FD1D7}">
      <dsp:nvSpPr>
        <dsp:cNvPr id="0" name=""/>
        <dsp:cNvSpPr/>
      </dsp:nvSpPr>
      <dsp:spPr>
        <a:xfrm>
          <a:off x="4224927" y="1363640"/>
          <a:ext cx="370642" cy="370642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130041"/>
            <a:satOff val="-16696"/>
            <a:lumOff val="13356"/>
            <a:alphaOff val="0"/>
          </a:schemeClr>
        </a:solidFill>
        <a:ln w="25400" cap="flat" cmpd="sng" algn="ctr">
          <a:solidFill>
            <a:schemeClr val="accent6">
              <a:shade val="80000"/>
              <a:hueOff val="130041"/>
              <a:satOff val="-16696"/>
              <a:lumOff val="133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7AD0D-62DD-4AEC-8E0F-71BE8208BE97}">
      <dsp:nvSpPr>
        <dsp:cNvPr id="0" name=""/>
        <dsp:cNvSpPr/>
      </dsp:nvSpPr>
      <dsp:spPr>
        <a:xfrm rot="5400000">
          <a:off x="5254259" y="928757"/>
          <a:ext cx="1307644" cy="21758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173388"/>
            <a:satOff val="-22262"/>
            <a:lumOff val="17808"/>
            <a:alphaOff val="0"/>
          </a:schemeClr>
        </a:solidFill>
        <a:ln w="25400" cap="flat" cmpd="sng" algn="ctr">
          <a:solidFill>
            <a:schemeClr val="accent6">
              <a:shade val="80000"/>
              <a:hueOff val="173388"/>
              <a:satOff val="-22262"/>
              <a:lumOff val="17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1F6F0-8C71-4B00-AC66-60B1A2D92E70}">
      <dsp:nvSpPr>
        <dsp:cNvPr id="0" name=""/>
        <dsp:cNvSpPr/>
      </dsp:nvSpPr>
      <dsp:spPr>
        <a:xfrm>
          <a:off x="5035980" y="1578880"/>
          <a:ext cx="1964407" cy="17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Clase 3: </a:t>
          </a:r>
          <a:r>
            <a:rPr lang="es-CO" sz="1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Elaboración de alimentos, marroquinería, fabricación de químicos, servicios de salud, litografías, coteros</a:t>
          </a: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035980" y="1578880"/>
        <a:ext cx="1964407" cy="1721918"/>
      </dsp:txXfrm>
    </dsp:sp>
    <dsp:sp modelId="{CB1556AB-3C84-46C6-A588-82E9FC983F1A}">
      <dsp:nvSpPr>
        <dsp:cNvPr id="0" name=""/>
        <dsp:cNvSpPr/>
      </dsp:nvSpPr>
      <dsp:spPr>
        <a:xfrm>
          <a:off x="6629745" y="768566"/>
          <a:ext cx="370642" cy="370642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216735"/>
            <a:satOff val="-27827"/>
            <a:lumOff val="22261"/>
            <a:alphaOff val="0"/>
          </a:schemeClr>
        </a:solidFill>
        <a:ln w="25400" cap="flat" cmpd="sng" algn="ctr">
          <a:solidFill>
            <a:schemeClr val="accent6">
              <a:shade val="80000"/>
              <a:hueOff val="216735"/>
              <a:satOff val="-27827"/>
              <a:lumOff val="22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1147-9266-4A51-98CB-430552133CDA}">
      <dsp:nvSpPr>
        <dsp:cNvPr id="0" name=""/>
        <dsp:cNvSpPr/>
      </dsp:nvSpPr>
      <dsp:spPr>
        <a:xfrm rot="5400000">
          <a:off x="7659077" y="333683"/>
          <a:ext cx="1307644" cy="21758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260082"/>
            <a:satOff val="-33392"/>
            <a:lumOff val="26713"/>
            <a:alphaOff val="0"/>
          </a:schemeClr>
        </a:solidFill>
        <a:ln w="25400" cap="flat" cmpd="sng" algn="ctr">
          <a:solidFill>
            <a:schemeClr val="accent6">
              <a:shade val="80000"/>
              <a:hueOff val="260082"/>
              <a:satOff val="-33392"/>
              <a:lumOff val="26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D7BEF-AF0F-4292-A386-3AAFABAA5A02}">
      <dsp:nvSpPr>
        <dsp:cNvPr id="0" name=""/>
        <dsp:cNvSpPr/>
      </dsp:nvSpPr>
      <dsp:spPr>
        <a:xfrm>
          <a:off x="7440799" y="983806"/>
          <a:ext cx="1964407" cy="17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Clase 4: Industria azucarera, transporte aéreo y terrestre, alquiler y reparación de automotores o maquinaria, construcción </a:t>
          </a:r>
        </a:p>
      </dsp:txBody>
      <dsp:txXfrm>
        <a:off x="7440799" y="983806"/>
        <a:ext cx="1964407" cy="1721918"/>
      </dsp:txXfrm>
    </dsp:sp>
    <dsp:sp modelId="{298AB9C9-12E5-4689-BF68-8AE826C6805B}">
      <dsp:nvSpPr>
        <dsp:cNvPr id="0" name=""/>
        <dsp:cNvSpPr/>
      </dsp:nvSpPr>
      <dsp:spPr>
        <a:xfrm>
          <a:off x="9034563" y="173491"/>
          <a:ext cx="370642" cy="370642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303429"/>
            <a:satOff val="-38958"/>
            <a:lumOff val="31165"/>
            <a:alphaOff val="0"/>
          </a:schemeClr>
        </a:solidFill>
        <a:ln w="25400" cap="flat" cmpd="sng" algn="ctr">
          <a:solidFill>
            <a:schemeClr val="accent6">
              <a:shade val="80000"/>
              <a:hueOff val="303429"/>
              <a:satOff val="-38958"/>
              <a:lumOff val="31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CD9E8-AA88-423B-B415-F040E7C5A809}">
      <dsp:nvSpPr>
        <dsp:cNvPr id="0" name=""/>
        <dsp:cNvSpPr/>
      </dsp:nvSpPr>
      <dsp:spPr>
        <a:xfrm rot="5400000">
          <a:off x="10063895" y="-261391"/>
          <a:ext cx="1307644" cy="21758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346776"/>
            <a:satOff val="-44523"/>
            <a:lumOff val="35617"/>
            <a:alphaOff val="0"/>
          </a:schemeClr>
        </a:solidFill>
        <a:ln w="25400" cap="flat" cmpd="sng" algn="ctr">
          <a:solidFill>
            <a:schemeClr val="accent6">
              <a:shade val="80000"/>
              <a:hueOff val="346776"/>
              <a:satOff val="-44523"/>
              <a:lumOff val="35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70BA7-D450-41E5-B3EB-C1FB1AEB3A44}">
      <dsp:nvSpPr>
        <dsp:cNvPr id="0" name=""/>
        <dsp:cNvSpPr/>
      </dsp:nvSpPr>
      <dsp:spPr>
        <a:xfrm>
          <a:off x="9845617" y="388731"/>
          <a:ext cx="1964407" cy="17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Clase 5: Explotación de minas y cantera, desperdicios y desechos en general </a:t>
          </a:r>
        </a:p>
      </dsp:txBody>
      <dsp:txXfrm>
        <a:off x="9845617" y="388731"/>
        <a:ext cx="1964407" cy="1721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45B7E-0E5B-4FF2-9888-2A2B73964158}">
      <dsp:nvSpPr>
        <dsp:cNvPr id="0" name=""/>
        <dsp:cNvSpPr/>
      </dsp:nvSpPr>
      <dsp:spPr>
        <a:xfrm>
          <a:off x="2078" y="561413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Inadecuada política de SST</a:t>
          </a:r>
          <a:endParaRPr lang="es-CO" sz="1600" kern="1200" dirty="0"/>
        </a:p>
      </dsp:txBody>
      <dsp:txXfrm>
        <a:off x="2078" y="561413"/>
        <a:ext cx="1649137" cy="989482"/>
      </dsp:txXfrm>
    </dsp:sp>
    <dsp:sp modelId="{77988294-D044-473B-944E-C334E6139384}">
      <dsp:nvSpPr>
        <dsp:cNvPr id="0" name=""/>
        <dsp:cNvSpPr/>
      </dsp:nvSpPr>
      <dsp:spPr>
        <a:xfrm>
          <a:off x="1816130" y="561413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5030"/>
                <a:satOff val="10944"/>
                <a:lumOff val="1017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5030"/>
                <a:satOff val="10944"/>
                <a:lumOff val="1017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5030"/>
                <a:satOff val="10944"/>
                <a:lumOff val="101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Malas prácticas de comunicación y gerencia </a:t>
          </a:r>
          <a:endParaRPr lang="es-CO" sz="1600" kern="1200" dirty="0"/>
        </a:p>
      </dsp:txBody>
      <dsp:txXfrm>
        <a:off x="1816130" y="561413"/>
        <a:ext cx="1649137" cy="989482"/>
      </dsp:txXfrm>
    </dsp:sp>
    <dsp:sp modelId="{B6D93165-2853-4B1C-8451-DFF0D24E0E81}">
      <dsp:nvSpPr>
        <dsp:cNvPr id="0" name=""/>
        <dsp:cNvSpPr/>
      </dsp:nvSpPr>
      <dsp:spPr>
        <a:xfrm>
          <a:off x="3630181" y="561413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0060"/>
                <a:satOff val="21887"/>
                <a:lumOff val="2034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30060"/>
                <a:satOff val="21887"/>
                <a:lumOff val="2034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30060"/>
                <a:satOff val="21887"/>
                <a:lumOff val="20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Acoso psicológico y sexual</a:t>
          </a:r>
          <a:endParaRPr lang="es-CO" sz="1600" kern="1200" dirty="0"/>
        </a:p>
      </dsp:txBody>
      <dsp:txXfrm>
        <a:off x="3630181" y="561413"/>
        <a:ext cx="1649137" cy="989482"/>
      </dsp:txXfrm>
    </dsp:sp>
    <dsp:sp modelId="{A086FA28-0747-48EF-B39D-DF323D31DB87}">
      <dsp:nvSpPr>
        <dsp:cNvPr id="0" name=""/>
        <dsp:cNvSpPr/>
      </dsp:nvSpPr>
      <dsp:spPr>
        <a:xfrm>
          <a:off x="5444233" y="561413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95091"/>
                <a:satOff val="32831"/>
                <a:lumOff val="3051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95091"/>
                <a:satOff val="32831"/>
                <a:lumOff val="3051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95091"/>
                <a:satOff val="32831"/>
                <a:lumOff val="305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Participación limitada en la toma de decisiones</a:t>
          </a:r>
          <a:endParaRPr lang="es-CO" sz="1600" kern="1200" dirty="0"/>
        </a:p>
      </dsp:txBody>
      <dsp:txXfrm>
        <a:off x="5444233" y="561413"/>
        <a:ext cx="1649137" cy="989482"/>
      </dsp:txXfrm>
    </dsp:sp>
    <dsp:sp modelId="{CE44DCAE-EC73-4554-9C9B-C65170882F29}">
      <dsp:nvSpPr>
        <dsp:cNvPr id="0" name=""/>
        <dsp:cNvSpPr/>
      </dsp:nvSpPr>
      <dsp:spPr>
        <a:xfrm>
          <a:off x="909104" y="1715810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95091"/>
                <a:satOff val="32831"/>
                <a:lumOff val="3051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95091"/>
                <a:satOff val="32831"/>
                <a:lumOff val="3051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95091"/>
                <a:satOff val="32831"/>
                <a:lumOff val="305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Bajo apoyo a los empleados</a:t>
          </a:r>
          <a:endParaRPr lang="es-CO" sz="1600" kern="1200" dirty="0"/>
        </a:p>
      </dsp:txBody>
      <dsp:txXfrm>
        <a:off x="909104" y="1715810"/>
        <a:ext cx="1649137" cy="989482"/>
      </dsp:txXfrm>
    </dsp:sp>
    <dsp:sp modelId="{F748DF5B-4AAF-4FE3-AC77-103EC2AB7B5E}">
      <dsp:nvSpPr>
        <dsp:cNvPr id="0" name=""/>
        <dsp:cNvSpPr/>
      </dsp:nvSpPr>
      <dsp:spPr>
        <a:xfrm>
          <a:off x="2723156" y="1715810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0060"/>
                <a:satOff val="21887"/>
                <a:lumOff val="2034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30060"/>
                <a:satOff val="21887"/>
                <a:lumOff val="2034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30060"/>
                <a:satOff val="21887"/>
                <a:lumOff val="20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Tareas poco claras y carga excesiva  </a:t>
          </a:r>
          <a:endParaRPr lang="es-CO" sz="1600" kern="1200" dirty="0"/>
        </a:p>
      </dsp:txBody>
      <dsp:txXfrm>
        <a:off x="2723156" y="1715810"/>
        <a:ext cx="1649137" cy="989482"/>
      </dsp:txXfrm>
    </dsp:sp>
    <dsp:sp modelId="{5E3E13E2-C83C-411B-B170-9E5A77AF8FF6}">
      <dsp:nvSpPr>
        <dsp:cNvPr id="0" name=""/>
        <dsp:cNvSpPr/>
      </dsp:nvSpPr>
      <dsp:spPr>
        <a:xfrm>
          <a:off x="4537207" y="1715810"/>
          <a:ext cx="1649137" cy="9894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5030"/>
                <a:satOff val="10944"/>
                <a:lumOff val="1017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5030"/>
                <a:satOff val="10944"/>
                <a:lumOff val="1017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5030"/>
                <a:satOff val="10944"/>
                <a:lumOff val="101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Horarios inflexibles</a:t>
          </a:r>
          <a:endParaRPr lang="es-CO" sz="1600" kern="1200" dirty="0"/>
        </a:p>
      </dsp:txBody>
      <dsp:txXfrm>
        <a:off x="4537207" y="1715810"/>
        <a:ext cx="1649137" cy="98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D7A7-1A51-4CD1-8ECF-36D1F4ABFBFD}">
      <dsp:nvSpPr>
        <dsp:cNvPr id="0" name=""/>
        <dsp:cNvSpPr/>
      </dsp:nvSpPr>
      <dsp:spPr>
        <a:xfrm>
          <a:off x="967470" y="2865"/>
          <a:ext cx="2287897" cy="13727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2300" kern="1200" dirty="0"/>
            <a:t>Depresión</a:t>
          </a:r>
          <a:endParaRPr lang="es-CO" sz="2300" kern="1200" dirty="0"/>
        </a:p>
      </dsp:txBody>
      <dsp:txXfrm>
        <a:off x="967470" y="2865"/>
        <a:ext cx="2287897" cy="1372738"/>
      </dsp:txXfrm>
    </dsp:sp>
    <dsp:sp modelId="{6D88BFED-FC21-42DD-875B-F5238A513F80}">
      <dsp:nvSpPr>
        <dsp:cNvPr id="0" name=""/>
        <dsp:cNvSpPr/>
      </dsp:nvSpPr>
      <dsp:spPr>
        <a:xfrm>
          <a:off x="3484157" y="2865"/>
          <a:ext cx="2287897" cy="13727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Reacción a estrés grave</a:t>
          </a:r>
          <a:endParaRPr lang="es-CO" sz="2300" kern="1200" dirty="0"/>
        </a:p>
      </dsp:txBody>
      <dsp:txXfrm>
        <a:off x="3484157" y="2865"/>
        <a:ext cx="2287897" cy="1372738"/>
      </dsp:txXfrm>
    </dsp:sp>
    <dsp:sp modelId="{62987F68-27BD-4E99-A056-5BB0AB9B1E1C}">
      <dsp:nvSpPr>
        <dsp:cNvPr id="0" name=""/>
        <dsp:cNvSpPr/>
      </dsp:nvSpPr>
      <dsp:spPr>
        <a:xfrm>
          <a:off x="6000844" y="2865"/>
          <a:ext cx="2287897" cy="13727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Reacción de estrés agudo</a:t>
          </a:r>
          <a:endParaRPr lang="es-CO" sz="2300" kern="1200" dirty="0"/>
        </a:p>
      </dsp:txBody>
      <dsp:txXfrm>
        <a:off x="6000844" y="2865"/>
        <a:ext cx="2287897" cy="1372738"/>
      </dsp:txXfrm>
    </dsp:sp>
    <dsp:sp modelId="{CE22B251-7A00-4A4B-9CF4-2B278660340B}">
      <dsp:nvSpPr>
        <dsp:cNvPr id="0" name=""/>
        <dsp:cNvSpPr/>
      </dsp:nvSpPr>
      <dsp:spPr>
        <a:xfrm>
          <a:off x="8517531" y="2865"/>
          <a:ext cx="2287897" cy="13727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Trastorno de ansiedad generalizada</a:t>
          </a:r>
          <a:endParaRPr lang="es-CO" sz="2300" kern="1200" dirty="0"/>
        </a:p>
      </dsp:txBody>
      <dsp:txXfrm>
        <a:off x="8517531" y="2865"/>
        <a:ext cx="2287897" cy="1372738"/>
      </dsp:txXfrm>
    </dsp:sp>
    <dsp:sp modelId="{E79939B5-589B-4306-9A37-5EA447AEDFB3}">
      <dsp:nvSpPr>
        <dsp:cNvPr id="0" name=""/>
        <dsp:cNvSpPr/>
      </dsp:nvSpPr>
      <dsp:spPr>
        <a:xfrm>
          <a:off x="967470" y="1604393"/>
          <a:ext cx="2287897" cy="13727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Trastorno de estrés postraumático</a:t>
          </a:r>
          <a:endParaRPr lang="es-CO" sz="2300" kern="1200" dirty="0"/>
        </a:p>
      </dsp:txBody>
      <dsp:txXfrm>
        <a:off x="967470" y="1604393"/>
        <a:ext cx="2287897" cy="1372738"/>
      </dsp:txXfrm>
    </dsp:sp>
    <dsp:sp modelId="{AED49D3D-5722-44A7-9546-F10801317E35}">
      <dsp:nvSpPr>
        <dsp:cNvPr id="0" name=""/>
        <dsp:cNvSpPr/>
      </dsp:nvSpPr>
      <dsp:spPr>
        <a:xfrm>
          <a:off x="3484157" y="1604393"/>
          <a:ext cx="2287897" cy="13727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Trastornos del sueño debidos a factores no orgánicos</a:t>
          </a:r>
          <a:endParaRPr lang="es-CO" sz="2300" kern="1200"/>
        </a:p>
      </dsp:txBody>
      <dsp:txXfrm>
        <a:off x="3484157" y="1604393"/>
        <a:ext cx="2287897" cy="1372738"/>
      </dsp:txXfrm>
    </dsp:sp>
    <dsp:sp modelId="{17B2B6B9-AB19-4758-8A0F-9EBF3C0DE9C5}">
      <dsp:nvSpPr>
        <dsp:cNvPr id="0" name=""/>
        <dsp:cNvSpPr/>
      </dsp:nvSpPr>
      <dsp:spPr>
        <a:xfrm>
          <a:off x="6000844" y="1604393"/>
          <a:ext cx="2287897" cy="13727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Trastornos de adaptación</a:t>
          </a:r>
          <a:endParaRPr lang="es-CO" sz="2300" kern="1200"/>
        </a:p>
      </dsp:txBody>
      <dsp:txXfrm>
        <a:off x="6000844" y="1604393"/>
        <a:ext cx="2287897" cy="1372738"/>
      </dsp:txXfrm>
    </dsp:sp>
    <dsp:sp modelId="{D997DC37-68FD-4658-AA93-B5342E0540FD}">
      <dsp:nvSpPr>
        <dsp:cNvPr id="0" name=""/>
        <dsp:cNvSpPr/>
      </dsp:nvSpPr>
      <dsp:spPr>
        <a:xfrm>
          <a:off x="8517531" y="1604393"/>
          <a:ext cx="2287897" cy="13727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Trastorno mixto ansioso-depresivo</a:t>
          </a:r>
          <a:endParaRPr lang="es-CO" sz="2300" kern="1200"/>
        </a:p>
      </dsp:txBody>
      <dsp:txXfrm>
        <a:off x="8517531" y="1604393"/>
        <a:ext cx="2287897" cy="1372738"/>
      </dsp:txXfrm>
    </dsp:sp>
    <dsp:sp modelId="{5448F08D-7D15-4CAE-A090-058F5159ED19}">
      <dsp:nvSpPr>
        <dsp:cNvPr id="0" name=""/>
        <dsp:cNvSpPr/>
      </dsp:nvSpPr>
      <dsp:spPr>
        <a:xfrm>
          <a:off x="3484157" y="3205921"/>
          <a:ext cx="2287897" cy="13727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Trastorno de pánico</a:t>
          </a:r>
          <a:endParaRPr lang="es-CO" sz="2300" kern="1200"/>
        </a:p>
      </dsp:txBody>
      <dsp:txXfrm>
        <a:off x="3484157" y="3205921"/>
        <a:ext cx="2287897" cy="1372738"/>
      </dsp:txXfrm>
    </dsp:sp>
    <dsp:sp modelId="{95FDC059-FB48-4307-97B3-597758899672}">
      <dsp:nvSpPr>
        <dsp:cNvPr id="0" name=""/>
        <dsp:cNvSpPr/>
      </dsp:nvSpPr>
      <dsp:spPr>
        <a:xfrm>
          <a:off x="6000844" y="3205921"/>
          <a:ext cx="2287897" cy="13727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Trastorno psicótico </a:t>
          </a:r>
          <a:endParaRPr lang="es-CO" sz="2300" kern="1200" dirty="0"/>
        </a:p>
      </dsp:txBody>
      <dsp:txXfrm>
        <a:off x="6000844" y="3205921"/>
        <a:ext cx="2287897" cy="137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1806-0AA0-4761-800F-BADD2DAE767E}" type="datetimeFigureOut">
              <a:rPr lang="es-CO" smtClean="0"/>
              <a:t>21/04/2022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D53E6-5064-4784-B9D0-1CAF1A3031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8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11CC1-4FE7-4673-8FF5-7EC0254622A8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7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DEE0E-C68F-4FD6-9F9A-925BFE18F6D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06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DEE0E-C68F-4FD6-9F9A-925BFE18F6D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06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78B6-6D7B-49BA-A7A1-DABA3B7C7431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93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78B6-6D7B-49BA-A7A1-DABA3B7C7431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63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78B6-6D7B-49BA-A7A1-DABA3B7C7431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19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F6D32-6435-4FD3-98E6-B084DE495435}" type="slidenum">
              <a:rPr lang="es-CO" smtClean="0"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91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5DD97-311E-415D-A63D-F934BFEB434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59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ADDD-DD91-4DCB-A28E-21CA956A2AFB}" type="slidenum">
              <a:rPr lang="es-CO" smtClean="0"/>
              <a:t>62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8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, exterior&#10;&#10;Descripción generada automáticamente">
            <a:extLst>
              <a:ext uri="{FF2B5EF4-FFF2-40B4-BE49-F238E27FC236}">
                <a16:creationId xmlns:a16="http://schemas.microsoft.com/office/drawing/2014/main" id="{DC263A2C-1B62-5C48-ADF8-62BC50E4E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463032"/>
            <a:ext cx="10363200" cy="1470025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CO" sz="3200" b="1" kern="1200" cap="none" dirty="0" smtClean="0">
                <a:solidFill>
                  <a:schemeClr val="bg1"/>
                </a:solidFill>
                <a:latin typeface="+mj-lt"/>
                <a:ea typeface="ＭＳ Ｐゴシック" pitchFamily="-84" charset="-128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4005614"/>
            <a:ext cx="8534400" cy="936104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698945-0462-EA41-9D6F-09B2AC20DA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458014"/>
            <a:ext cx="2507307" cy="810746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7457222-9474-5C44-BBCB-3CA69CF9D09C}"/>
              </a:ext>
            </a:extLst>
          </p:cNvPr>
          <p:cNvCxnSpPr/>
          <p:nvPr/>
        </p:nvCxnSpPr>
        <p:spPr>
          <a:xfrm>
            <a:off x="1127448" y="1412776"/>
            <a:ext cx="24482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7809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550E00-EC74-FE4F-BAE4-6213A22E5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36712"/>
          </a:xfrm>
          <a:prstGeom prst="rect">
            <a:avLst/>
          </a:prstGeom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5360" y="1412776"/>
            <a:ext cx="11425269" cy="5073427"/>
          </a:xfrm>
        </p:spPr>
        <p:txBody>
          <a:bodyPr vert="eaVert"/>
          <a:lstStyle>
            <a:lvl1pPr>
              <a:defRPr lang="es-ES" sz="2600" kern="1200" dirty="0" smtClean="0">
                <a:solidFill>
                  <a:srgbClr val="215968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03680" y="0"/>
            <a:ext cx="12192000" cy="79208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289747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 [Vací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2187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, exterior&#10;&#10;Descripción generada automáticamente">
            <a:extLst>
              <a:ext uri="{FF2B5EF4-FFF2-40B4-BE49-F238E27FC236}">
                <a16:creationId xmlns:a16="http://schemas.microsoft.com/office/drawing/2014/main" id="{690A5826-B2A5-F24F-9240-E74DAC2CF0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463032"/>
            <a:ext cx="10363200" cy="1470025"/>
          </a:xfr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s-CO" sz="3200" b="1" kern="1200" cap="none" dirty="0" smtClean="0">
                <a:solidFill>
                  <a:schemeClr val="bg1"/>
                </a:solidFill>
                <a:latin typeface="+mj-lt"/>
                <a:ea typeface="ＭＳ Ｐゴシック" pitchFamily="-84" charset="-128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2184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122174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8498"/>
            <a:ext cx="12192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1219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BD2CE03-393D-4961-B1D2-6D773976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122174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27B6D87-85FC-471D-B827-BA426A3A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8498"/>
            <a:ext cx="12192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7DFC74-B6A9-4B71-9990-F4B48010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1219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5520143"/>
      </p:ext>
    </p:extLst>
  </p:cSld>
  <p:clrMapOvr>
    <a:masterClrMapping/>
  </p:clrMapOvr>
  <p:transition spd="slow">
    <p:pull dir="u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1424" y="274638"/>
            <a:ext cx="9505056" cy="6322714"/>
          </a:xfrm>
        </p:spPr>
        <p:txBody>
          <a:bodyPr vert="eaVert"/>
          <a:lstStyle>
            <a:lvl1pPr>
              <a:defRPr lang="es-ES" sz="2800" kern="1200" dirty="0" smtClean="0">
                <a:solidFill>
                  <a:srgbClr val="21596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44526" y="2857246"/>
            <a:ext cx="64721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5400000">
            <a:off x="8044526" y="2896632"/>
            <a:ext cx="6472100" cy="105611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8731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F02DDF-27AA-4B83-9BFE-84E5DBB490FB}" type="slidenum">
              <a:rPr lang="es-CO" altLang="es-CO" smtClean="0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9812354"/>
      </p:ext>
    </p:extLst>
  </p:cSld>
  <p:clrMapOvr>
    <a:masterClrMapping/>
  </p:clrMapOvr>
  <p:transition spd="slow">
    <p:pull dir="u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173" y="1543049"/>
            <a:ext cx="11688944" cy="4747684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Source Sans Pro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chemeClr val="tx1"/>
                </a:solidFill>
                <a:latin typeface="Source Sans Pro" pitchFamily="34" charset="0"/>
                <a:cs typeface="Arial"/>
              </a:defRPr>
            </a:lvl2pPr>
            <a:lvl3pPr marL="982663" indent="-177800">
              <a:buClr>
                <a:srgbClr val="004563"/>
              </a:buClr>
              <a:buSzPct val="100000"/>
              <a:buFont typeface="Source Sans Pro" pitchFamily="34" charset="0"/>
              <a:buChar char="–"/>
              <a:defRPr sz="1400" i="1">
                <a:solidFill>
                  <a:schemeClr val="tx1"/>
                </a:solidFill>
                <a:latin typeface="Source Sans Pro" pitchFamily="34" charset="0"/>
                <a:cs typeface="Arial"/>
              </a:defRPr>
            </a:lvl3pPr>
            <a:lvl4pPr marL="1168400" indent="-185738"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Source Sans Pro" pitchFamily="34" charset="0"/>
              </a:defRPr>
            </a:lvl4pPr>
            <a:lvl5pPr marL="1346200" indent="-177800">
              <a:buFont typeface="Open Sans" pitchFamily="34" charset="0"/>
              <a:buChar char="&gt;"/>
              <a:defRPr sz="800">
                <a:solidFill>
                  <a:schemeClr val="tx1"/>
                </a:solidFill>
                <a:latin typeface="Source Sans Pro" pitchFamily="34" charset="0"/>
              </a:defRPr>
            </a:lvl5pPr>
          </a:lstStyle>
          <a:p>
            <a:pPr lvl="0"/>
            <a:r>
              <a:rPr lang="en-US" noProof="0" err="1"/>
              <a:t>Haga</a:t>
            </a:r>
            <a:r>
              <a:rPr lang="en-US" noProof="0"/>
              <a:t> click </a:t>
            </a:r>
            <a:r>
              <a:rPr lang="en-US" noProof="0" err="1"/>
              <a:t>para</a:t>
            </a:r>
            <a:r>
              <a:rPr lang="en-US" noProof="0"/>
              <a:t> </a:t>
            </a:r>
            <a:r>
              <a:rPr lang="en-US" noProof="0" err="1"/>
              <a:t>agregar</a:t>
            </a:r>
            <a:r>
              <a:rPr lang="en-US" noProof="0"/>
              <a:t> </a:t>
            </a:r>
            <a:r>
              <a:rPr lang="en-US" noProof="0" err="1"/>
              <a:t>texto</a:t>
            </a:r>
            <a:endParaRPr lang="en-US" noProof="0"/>
          </a:p>
          <a:p>
            <a:pPr lvl="1"/>
            <a:r>
              <a:rPr lang="en-US" noProof="0"/>
              <a:t>Segundo </a:t>
            </a:r>
            <a:r>
              <a:rPr lang="en-US" noProof="0" err="1"/>
              <a:t>nivel</a:t>
            </a:r>
            <a:r>
              <a:rPr lang="en-US" noProof="0"/>
              <a:t> </a:t>
            </a:r>
          </a:p>
          <a:p>
            <a:pPr lvl="2"/>
            <a:r>
              <a:rPr lang="en-US" noProof="0" err="1"/>
              <a:t>Tercer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3"/>
            <a:r>
              <a:rPr lang="en-US" noProof="0" err="1"/>
              <a:t>Cuerto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4"/>
            <a:r>
              <a:rPr lang="en-US" noProof="0" err="1"/>
              <a:t>Quinto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</p:txBody>
      </p:sp>
      <p:sp>
        <p:nvSpPr>
          <p:cNvPr id="13" name="Sommaire"/>
          <p:cNvSpPr>
            <a:spLocks noGrp="1"/>
          </p:cNvSpPr>
          <p:nvPr>
            <p:ph type="title" hasCustomPrompt="1"/>
          </p:nvPr>
        </p:nvSpPr>
        <p:spPr>
          <a:xfrm>
            <a:off x="312000" y="274638"/>
            <a:ext cx="11719133" cy="47042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err="1"/>
              <a:t>Título</a:t>
            </a:r>
            <a:endParaRPr lang="en-US" noProof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000" y="762274"/>
            <a:ext cx="11718993" cy="38072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en-US" err="1"/>
              <a:t>Subtítulo</a:t>
            </a:r>
            <a:r>
              <a:rPr lang="en-US"/>
              <a:t> 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siguiente</a:t>
            </a:r>
            <a:r>
              <a:rPr lang="en-US"/>
              <a:t> (</a:t>
            </a:r>
            <a:r>
              <a:rPr lang="en-US" err="1"/>
              <a:t>opcional</a:t>
            </a:r>
            <a:r>
              <a:rPr lang="en-US"/>
              <a:t>)</a:t>
            </a:r>
          </a:p>
        </p:txBody>
      </p:sp>
      <p:pic>
        <p:nvPicPr>
          <p:cNvPr id="15" name="Imagen 14" descr="colpatria_axa_solid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769" y="6387714"/>
            <a:ext cx="961552" cy="363214"/>
          </a:xfrm>
          <a:prstGeom prst="rect">
            <a:avLst/>
          </a:prstGeom>
        </p:spPr>
      </p:pic>
      <p:sp>
        <p:nvSpPr>
          <p:cNvPr id="16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67003" y="6541946"/>
            <a:ext cx="2954020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pPr>
              <a:defRPr/>
            </a:pPr>
            <a:fld id="{458B99CA-C8A8-4367-A022-1DAFD8AED5D9}" type="datetime1">
              <a:rPr lang="es-CO" smtClean="0"/>
              <a:t>21/04/2022</a:t>
            </a:fld>
            <a:endParaRPr lang="es-CO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435941" y="6541946"/>
            <a:ext cx="3299883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0000"/>
                </a:solidFill>
                <a:latin typeface="Source Sans Pro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3547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6A86AC-B915-074C-B403-29D540545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0872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1370" y="1484784"/>
            <a:ext cx="11065229" cy="5001419"/>
          </a:xfrm>
        </p:spPr>
        <p:txBody>
          <a:bodyPr/>
          <a:lstStyle>
            <a:lvl1pPr>
              <a:defRPr lang="es-ES" sz="2400" kern="1200" dirty="0" smtClean="0">
                <a:solidFill>
                  <a:srgbClr val="215968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defRPr>
            </a:lvl2pPr>
            <a:lvl3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s-E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342900" lvl="1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Segundo nivel</a:t>
            </a:r>
          </a:p>
          <a:p>
            <a:pPr marL="342900" lvl="2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Tercer nivel</a:t>
            </a:r>
          </a:p>
          <a:p>
            <a:pPr marL="342900" lvl="3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Cuarto nivel</a:t>
            </a:r>
          </a:p>
          <a:p>
            <a:pPr marL="342900" lvl="4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Quinto nivel</a:t>
            </a:r>
            <a:endParaRPr lang="es-CO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6023" y="371796"/>
            <a:ext cx="11064553" cy="464915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9BD849-78E2-4D23-BE16-08DB05DE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1328"/>
            <a:ext cx="1487488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29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90672-E544-4D9A-AECC-4B523B8EBD0B}" type="datetime1">
              <a:rPr lang="es-CO" smtClean="0"/>
              <a:t>21/04/2022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2DDF-27AA-4B83-9BFE-84E5DBB490FB}" type="slidenum">
              <a:rPr lang="es-CO" altLang="es-CO" smtClean="0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43286952"/>
      </p:ext>
    </p:extLst>
  </p:cSld>
  <p:clrMapOvr>
    <a:masterClrMapping/>
  </p:clrMapOvr>
  <p:transition spd="slow">
    <p:pull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360" y="980729"/>
            <a:ext cx="11521280" cy="5145435"/>
          </a:xfrm>
        </p:spPr>
        <p:txBody>
          <a:bodyPr/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" sz="2400" kern="1200" dirty="0" smtClean="0">
                <a:solidFill>
                  <a:srgbClr val="215968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defRPr>
            </a:lvl1pPr>
            <a:lvl2pPr>
              <a:def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s-CO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s-E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s-CO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1114"/>
            <a:ext cx="12192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219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6281469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8A230C-88CC-EB42-B3EB-B2E75B65B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9696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BFEF44F-F984-4640-ACCB-45510BDBAA80}"/>
              </a:ext>
            </a:extLst>
          </p:cNvPr>
          <p:cNvSpPr/>
          <p:nvPr/>
        </p:nvSpPr>
        <p:spPr>
          <a:xfrm>
            <a:off x="263352" y="1455320"/>
            <a:ext cx="2736304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53" y="600006"/>
            <a:ext cx="2999656" cy="792088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0047" y="659829"/>
            <a:ext cx="6734425" cy="5145435"/>
          </a:xfrm>
        </p:spPr>
        <p:txBody>
          <a:bodyPr/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" sz="2400" kern="120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 marL="742950" indent="-469900">
              <a:defRPr lang="es-ES" sz="2000" kern="12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s-CO" sz="180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s-ES" sz="180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s-CO" sz="180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19AFF43-5166-F548-8A61-6AFCA6945140}"/>
              </a:ext>
            </a:extLst>
          </p:cNvPr>
          <p:cNvCxnSpPr>
            <a:cxnSpLocks/>
          </p:cNvCxnSpPr>
          <p:nvPr/>
        </p:nvCxnSpPr>
        <p:spPr>
          <a:xfrm>
            <a:off x="263352" y="1484784"/>
            <a:ext cx="2736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388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A00F3-8626-2C4A-858C-63276B070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8959" y="3883445"/>
            <a:ext cx="8398636" cy="1362075"/>
          </a:xfrm>
        </p:spPr>
        <p:txBody>
          <a:bodyPr anchor="t">
            <a:norm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s-CO" sz="28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68959" y="2132855"/>
            <a:ext cx="8398636" cy="1500187"/>
          </a:xfrm>
        </p:spPr>
        <p:txBody>
          <a:bodyPr anchor="b"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s-ES" sz="3200" b="1" kern="1200" cap="none" dirty="0" smtClean="0">
                <a:solidFill>
                  <a:schemeClr val="bg1"/>
                </a:solidFill>
                <a:latin typeface="+mj-lt"/>
                <a:ea typeface="ＭＳ Ｐゴシック" pitchFamily="-84" charset="-128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2 Marcador de texto">
            <a:extLst>
              <a:ext uri="{FF2B5EF4-FFF2-40B4-BE49-F238E27FC236}">
                <a16:creationId xmlns:a16="http://schemas.microsoft.com/office/drawing/2014/main" id="{73EF38E6-7197-0941-885B-CFE26BE95A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91344" y="2132856"/>
            <a:ext cx="1294524" cy="1500187"/>
          </a:xfrm>
        </p:spPr>
        <p:txBody>
          <a:bodyPr anchor="b">
            <a:no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s-ES" sz="7200" b="1" kern="1200" cap="none" dirty="0" smtClean="0">
                <a:solidFill>
                  <a:schemeClr val="bg1"/>
                </a:solidFill>
                <a:latin typeface="+mj-lt"/>
                <a:ea typeface="ＭＳ Ｐゴシック" pitchFamily="-84" charset="-128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09399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6A86AC-B915-074C-B403-29D540545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0872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1371" y="1484784"/>
            <a:ext cx="5472608" cy="5001419"/>
          </a:xfrm>
        </p:spPr>
        <p:txBody>
          <a:bodyPr/>
          <a:lstStyle>
            <a:lvl1pPr>
              <a:defRPr lang="es-ES" sz="2600" kern="1200" dirty="0" smtClean="0">
                <a:solidFill>
                  <a:srgbClr val="215968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defRPr>
            </a:lvl2pPr>
            <a:lvl3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342900" lvl="1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Segundo nivel</a:t>
            </a:r>
          </a:p>
          <a:p>
            <a:pPr marL="342900" lvl="2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Tercer nivel</a:t>
            </a:r>
          </a:p>
          <a:p>
            <a:pPr marL="342900" lvl="3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Cuarto nivel</a:t>
            </a:r>
          </a:p>
          <a:p>
            <a:pPr marL="342900" lvl="4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84032" y="1484784"/>
            <a:ext cx="5376597" cy="5001419"/>
          </a:xfrm>
        </p:spPr>
        <p:txBody>
          <a:bodyPr/>
          <a:lstStyle>
            <a:lvl1pPr>
              <a:defRPr lang="es-ES" sz="2600" kern="1200" dirty="0" smtClean="0">
                <a:solidFill>
                  <a:srgbClr val="215968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defRPr>
            </a:lvl2pPr>
            <a:lvl3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s-E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342900" lvl="1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Segundo nivel</a:t>
            </a:r>
          </a:p>
          <a:p>
            <a:pPr marL="342900" lvl="2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Tercer nivel</a:t>
            </a:r>
          </a:p>
          <a:p>
            <a:pPr marL="342900" lvl="3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Cuarto nivel</a:t>
            </a:r>
          </a:p>
          <a:p>
            <a:pPr marL="342900" lvl="4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Quinto nivel</a:t>
            </a:r>
            <a:endParaRPr lang="es-CO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31371" y="44624"/>
            <a:ext cx="10633182" cy="79208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0702439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E5526E-18F8-584D-B68F-2A51737E7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0872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5360" y="1196752"/>
            <a:ext cx="5661157" cy="74369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lang="es-ES" sz="2600" kern="120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35360" y="2052538"/>
            <a:ext cx="5661157" cy="4184774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196752"/>
            <a:ext cx="5663273" cy="74369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lang="es-ES" sz="2400" kern="120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052538"/>
            <a:ext cx="5663273" cy="418477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18723" y="44624"/>
            <a:ext cx="10745829" cy="79208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A2ED9D1-84EE-344A-9CAB-7E58B346D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 b="-3505"/>
          <a:stretch/>
        </p:blipFill>
        <p:spPr>
          <a:xfrm>
            <a:off x="-17286" y="6349403"/>
            <a:ext cx="12192000" cy="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3179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9EE74-50AF-624B-BD3B-5817B4215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36712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79376" y="-27384"/>
            <a:ext cx="10441160" cy="79208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657533-DC37-B740-BA11-BCB691CAC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1328"/>
            <a:ext cx="1487488" cy="476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09B222-EABA-45E8-A955-EB4BEF264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4169"/>
      </p:ext>
    </p:extLst>
  </p:cSld>
  <p:clrMapOvr>
    <a:masterClrMapping/>
  </p:clrMapOvr>
  <p:transition spd="slow">
    <p:pull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áficas Comple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8266F37-78F1-1C4B-952D-B5B1F8194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5" b="-3505"/>
          <a:stretch/>
        </p:blipFill>
        <p:spPr>
          <a:xfrm>
            <a:off x="-24680" y="6358941"/>
            <a:ext cx="864096" cy="526443"/>
          </a:xfrm>
          <a:prstGeom prst="rect">
            <a:avLst/>
          </a:prstGeom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A573A2E8-E7B5-9B43-90A0-70E677A0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57807"/>
            <a:ext cx="5544609" cy="526444"/>
          </a:xfrm>
        </p:spPr>
        <p:txBody>
          <a:bodyPr anchor="t">
            <a:normAutofit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s-CO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7" name="2 Marcador de texto">
            <a:extLst>
              <a:ext uri="{FF2B5EF4-FFF2-40B4-BE49-F238E27FC236}">
                <a16:creationId xmlns:a16="http://schemas.microsoft.com/office/drawing/2014/main" id="{6C69D07E-A514-514E-BA13-EBBDD56D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59" y="194071"/>
            <a:ext cx="5544609" cy="938692"/>
          </a:xfrm>
        </p:spPr>
        <p:txBody>
          <a:bodyPr anchor="b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s-ES" sz="2500" b="1" kern="1200" cap="none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38699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372" y="273050"/>
            <a:ext cx="4189313" cy="116205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algn="l">
              <a:defRPr lang="es-CO" sz="2600" b="1" kern="120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5964262"/>
          </a:xfrm>
        </p:spPr>
        <p:txBody>
          <a:bodyPr/>
          <a:lstStyle>
            <a:lvl1pPr marL="34290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" sz="2600" kern="1200" dirty="0" smtClean="0">
                <a:solidFill>
                  <a:srgbClr val="215968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  <a:lvl2pPr marL="742950" indent="-2857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342900" lvl="1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Segundo nivel</a:t>
            </a:r>
          </a:p>
          <a:p>
            <a:pPr marL="342900" lvl="2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Tercer nivel</a:t>
            </a:r>
          </a:p>
          <a:p>
            <a:pPr marL="342900" lvl="3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Cuarto nivel</a:t>
            </a:r>
          </a:p>
          <a:p>
            <a:pPr marL="342900" lvl="4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372" y="1435101"/>
            <a:ext cx="4189313" cy="478014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ED9D1-84EE-344A-9CAB-7E58B346D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6" b="-3543"/>
          <a:stretch/>
        </p:blipFill>
        <p:spPr>
          <a:xfrm>
            <a:off x="0" y="6381328"/>
            <a:ext cx="839416" cy="5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7026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4736505"/>
            <a:ext cx="8064895" cy="566738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CO" sz="2600" b="1" kern="120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19536" y="548681"/>
            <a:ext cx="8064895" cy="40472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19536" y="5303243"/>
            <a:ext cx="8064895" cy="80486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4657533-DC37-B740-BA11-BCB691CAC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1328"/>
            <a:ext cx="1219200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5046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8B99CA-C8A8-4367-A022-1DAFD8AED5D9}" type="datetime1">
              <a:rPr lang="es-CO" smtClean="0"/>
              <a:t>21/04/2022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2DDF-27AA-4B83-9BFE-84E5DBB490FB}" type="slidenum">
              <a:rPr lang="es-CO" altLang="es-CO" smtClean="0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6259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3" r:id="rId17"/>
    <p:sldLayoutId id="2147483674" r:id="rId18"/>
    <p:sldLayoutId id="2147483694" r:id="rId19"/>
  </p:sldLayoutIdLst>
  <p:transition spd="slow">
    <p:pull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jp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4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297597"/>
            <a:ext cx="10737273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000" b="1" dirty="0"/>
              <a:t>El Sistema General de Riesgos Laborales en Colombia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1128" y="4353130"/>
            <a:ext cx="8534400" cy="141771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s-CO" sz="3200" dirty="0"/>
              <a:t>Cámara Técnica de Riesgos Laborales </a:t>
            </a:r>
          </a:p>
          <a:p>
            <a:pPr algn="r">
              <a:defRPr/>
            </a:pPr>
            <a:r>
              <a:rPr lang="es-CO" sz="2400" dirty="0"/>
              <a:t>Director: Germán Ponce Bravo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BD895-1DCF-4616-B0E3-B0B1E2128BA4}" type="slidenum">
              <a:rPr lang="es-CO" altLang="es-CO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O" altLang="es-CO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90325"/>
      </p:ext>
    </p:extLst>
  </p:cSld>
  <p:clrMapOvr>
    <a:masterClrMapping/>
  </p:clrMapOvr>
  <p:transition spd="slow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Obligaciones de los actores del sistema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2" y="1180452"/>
            <a:ext cx="1747957" cy="1444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2" y="3135641"/>
            <a:ext cx="1423045" cy="1423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37" y="4702701"/>
            <a:ext cx="2251281" cy="16002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37233" y="842977"/>
            <a:ext cx="8145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Afiliación.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Pago de la cotización.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Establecer y ejecutar en forma permanente el Sistema. de Gestión de Seguridad y Salud del Trabajo. 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Informar a la ARL sobre circunstancias que afecten la cobertura.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95608" y="2578638"/>
            <a:ext cx="842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Procurar el cuidado de su salud y el cumplimiento de los estándares de seguridad y salud en el trabajo.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Informar al empleador sobre su estado de salud y de circunstancias que puedan incidir en la operación o prestaciones del sistema.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Participar en las estrategias y acciones de promoción y prevención de la seguridad y salud en el trabajo.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11385" y="4643553"/>
            <a:ext cx="8311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Facilitar la afiliación.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Registro y recaudo, ejecutado a través de la Planilla Integrada de Autoliquidación de Aportes, PILA.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Garantizar las prestaciones asistenciales (salud).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Garantizar las prestaciones económicas (ej. pensión).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Realizar actividades de promoción y prevención.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2779337" y="892931"/>
            <a:ext cx="410860" cy="1556262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2779337" y="2598217"/>
            <a:ext cx="448516" cy="1905799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2870376" y="4753979"/>
            <a:ext cx="328773" cy="1643901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3134" y="891849"/>
            <a:ext cx="17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2"/>
                </a:solidFill>
              </a:rPr>
              <a:t>Empleador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83133" y="2766308"/>
            <a:ext cx="17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2"/>
                </a:solidFill>
              </a:rPr>
              <a:t>Trabajador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17483" y="4753979"/>
            <a:ext cx="17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2"/>
                </a:solidFill>
              </a:rPr>
              <a:t>ARL</a:t>
            </a:r>
          </a:p>
        </p:txBody>
      </p:sp>
    </p:spTree>
    <p:extLst>
      <p:ext uri="{BB962C8B-B14F-4D97-AF65-F5344CB8AC3E}">
        <p14:creationId xmlns:p14="http://schemas.microsoft.com/office/powerpoint/2010/main" val="5319532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3CABE0-D097-47B7-BDAF-93908BDB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999" y="3863125"/>
            <a:ext cx="8398636" cy="1362075"/>
          </a:xfrm>
        </p:spPr>
        <p:txBody>
          <a:bodyPr/>
          <a:lstStyle/>
          <a:p>
            <a:pPr algn="r"/>
            <a:r>
              <a:rPr lang="es-CO" i="1" dirty="0"/>
              <a:t>¿Cómo están protegidos los trabajadores afiliados al Sistema?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68959" y="1928813"/>
            <a:ext cx="8398636" cy="1500187"/>
          </a:xfrm>
        </p:spPr>
        <p:txBody>
          <a:bodyPr/>
          <a:lstStyle/>
          <a:p>
            <a:pPr algn="just"/>
            <a:r>
              <a:rPr lang="es-CO"/>
              <a:t>Coberturas</a:t>
            </a:r>
            <a:r>
              <a:rPr lang="es-ES"/>
              <a:t>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DD80DC-6E51-4268-8CD7-E7726470A59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631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El sistema cubre contingencias derivadas del trabajo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55543" y="1007136"/>
            <a:ext cx="477325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Todo </a:t>
            </a:r>
            <a:r>
              <a:rPr lang="es-CO" sz="2000" b="1" dirty="0">
                <a:solidFill>
                  <a:schemeClr val="tx2"/>
                </a:solidFill>
              </a:rPr>
              <a:t>suceso repentino que sobrevenga por causa o con ocasión del trabajo</a:t>
            </a:r>
            <a:r>
              <a:rPr lang="es-CO" sz="2000" dirty="0">
                <a:solidFill>
                  <a:schemeClr val="tx2"/>
                </a:solidFill>
              </a:rPr>
              <a:t>, y que produzca en el trabajador una lesión orgánica, una perturbación funcional o psiquiátrica, una invalidez o la muerte.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20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Aquel que se produce durante la </a:t>
            </a:r>
            <a:r>
              <a:rPr lang="es-CO" sz="2000" b="1" dirty="0">
                <a:solidFill>
                  <a:schemeClr val="tx2"/>
                </a:solidFill>
              </a:rPr>
              <a:t>ejecución de órdenes del empleador, o contratante</a:t>
            </a:r>
            <a:r>
              <a:rPr lang="es-CO" sz="2000" dirty="0">
                <a:solidFill>
                  <a:schemeClr val="tx2"/>
                </a:solidFill>
              </a:rPr>
              <a:t>, </a:t>
            </a:r>
            <a:r>
              <a:rPr lang="es-CO" sz="2000" b="1" dirty="0">
                <a:solidFill>
                  <a:schemeClr val="tx2"/>
                </a:solidFill>
              </a:rPr>
              <a:t>aún fuera del lugar y horas de trabajo</a:t>
            </a:r>
            <a:r>
              <a:rPr lang="es-CO" sz="2000" dirty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20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El que </a:t>
            </a:r>
            <a:r>
              <a:rPr lang="es-CO" sz="2000" b="1" dirty="0">
                <a:solidFill>
                  <a:schemeClr val="tx2"/>
                </a:solidFill>
              </a:rPr>
              <a:t>se produzca durante el traslado </a:t>
            </a:r>
            <a:r>
              <a:rPr lang="es-CO" sz="2000" dirty="0">
                <a:solidFill>
                  <a:schemeClr val="tx2"/>
                </a:solidFill>
              </a:rPr>
              <a:t>de los trabajadores o contratistas desde su residencia a los lugares de trabajo o viceversa, </a:t>
            </a:r>
            <a:r>
              <a:rPr lang="es-CO" sz="2000" b="1" dirty="0">
                <a:solidFill>
                  <a:schemeClr val="tx2"/>
                </a:solidFill>
              </a:rPr>
              <a:t>cuando el transporte lo suministre el empleador</a:t>
            </a:r>
            <a:r>
              <a:rPr lang="es-CO" sz="2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540"/>
          <a:stretch/>
        </p:blipFill>
        <p:spPr>
          <a:xfrm>
            <a:off x="3037498" y="1233711"/>
            <a:ext cx="4012838" cy="50824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3716879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chemeClr val="tx2"/>
                </a:solidFill>
              </a:rPr>
              <a:t>Accidente de trabajo</a:t>
            </a:r>
          </a:p>
        </p:txBody>
      </p:sp>
    </p:spTree>
    <p:extLst>
      <p:ext uri="{BB962C8B-B14F-4D97-AF65-F5344CB8AC3E}">
        <p14:creationId xmlns:p14="http://schemas.microsoft.com/office/powerpoint/2010/main" val="209938430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El sistema cubre contingencias derivadas del trabajo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778124" y="1399320"/>
            <a:ext cx="58700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Es todo estado patológico permanente o temporal generado como resultado de la </a:t>
            </a:r>
            <a:r>
              <a:rPr lang="es-CO" sz="2000" b="1" dirty="0">
                <a:solidFill>
                  <a:schemeClr val="tx2"/>
                </a:solidFill>
              </a:rPr>
              <a:t>exposición a factores de riesgo inherentes a la actividad laboral </a:t>
            </a:r>
            <a:r>
              <a:rPr lang="es-CO" sz="2000" dirty="0">
                <a:solidFill>
                  <a:schemeClr val="tx2"/>
                </a:solidFill>
              </a:rPr>
              <a:t>o del medio en el que el trabajador se ha visto obligado a trabajar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ü"/>
            </a:pPr>
            <a:endParaRPr lang="es-CO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El Gobierno Nacional, determinará, en forma periódica, </a:t>
            </a:r>
            <a:r>
              <a:rPr lang="es-CO" sz="2000" b="1" dirty="0">
                <a:solidFill>
                  <a:schemeClr val="tx2"/>
                </a:solidFill>
              </a:rPr>
              <a:t>las enfermedades que se consideran como laborales </a:t>
            </a:r>
            <a:r>
              <a:rPr lang="es-CO" sz="2000" dirty="0">
                <a:solidFill>
                  <a:schemeClr val="tx2"/>
                </a:solidFill>
              </a:rPr>
              <a:t>y en los casos en que una enfermedad no figure en la tabla de enfermedades laborales, pero se demuestre la </a:t>
            </a:r>
            <a:r>
              <a:rPr lang="es-CO" sz="2000" b="1" dirty="0">
                <a:solidFill>
                  <a:schemeClr val="tx2"/>
                </a:solidFill>
              </a:rPr>
              <a:t>relación de causalidad </a:t>
            </a:r>
            <a:r>
              <a:rPr lang="es-CO" sz="2000" dirty="0">
                <a:solidFill>
                  <a:schemeClr val="tx2"/>
                </a:solidFill>
              </a:rPr>
              <a:t>con los factores de riesgo ocupacionales será reconocida como enfermedad laboral, conforme lo establecido en las normas legales vigentes. (L. 1562 de 2012 y </a:t>
            </a:r>
            <a:r>
              <a:rPr lang="es-CO" sz="2000" dirty="0" err="1">
                <a:solidFill>
                  <a:schemeClr val="tx2"/>
                </a:solidFill>
              </a:rPr>
              <a:t>Dcto</a:t>
            </a:r>
            <a:r>
              <a:rPr lang="es-CO" sz="2000" dirty="0">
                <a:solidFill>
                  <a:schemeClr val="tx2"/>
                </a:solidFill>
              </a:rPr>
              <a:t> 1477 de 2014)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" y="1781403"/>
            <a:ext cx="5566606" cy="381929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16963" y="202530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chemeClr val="tx2"/>
                </a:solidFill>
              </a:rPr>
              <a:t>Enfermedad laboral</a:t>
            </a:r>
          </a:p>
        </p:txBody>
      </p:sp>
    </p:spTree>
    <p:extLst>
      <p:ext uri="{BB962C8B-B14F-4D97-AF65-F5344CB8AC3E}">
        <p14:creationId xmlns:p14="http://schemas.microsoft.com/office/powerpoint/2010/main" val="185165536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Atención del accidente de trabajo / enfermedad laboral (ATEL)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19" y="3263098"/>
            <a:ext cx="2088232" cy="1171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57" y="3329195"/>
            <a:ext cx="1656550" cy="990994"/>
          </a:xfrm>
          <a:prstGeom prst="rect">
            <a:avLst/>
          </a:prstGeom>
        </p:spPr>
      </p:pic>
      <p:pic>
        <p:nvPicPr>
          <p:cNvPr id="3074" name="Picture 2" descr="Resultado de imagen para RED SAL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50" y="3263098"/>
            <a:ext cx="1361981" cy="11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39151" y="876095"/>
            <a:ext cx="11493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>
                <a:solidFill>
                  <a:schemeClr val="tx2"/>
                </a:solidFill>
              </a:rPr>
              <a:t>Los gastos de los servicios de salud prestados y que tengan relación directa con la atención del ATEL, están a cargo de la ARL.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41264" y="2083865"/>
            <a:ext cx="25265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prestador de salud</a:t>
            </a:r>
          </a:p>
          <a:p>
            <a:pPr algn="ctr"/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77567" y="2083865"/>
            <a:ext cx="292998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Prestadoras de Salud</a:t>
            </a:r>
          </a:p>
          <a:p>
            <a:pPr algn="ctr"/>
            <a:r>
              <a:rPr lang="es-CO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862226" y="2101795"/>
            <a:ext cx="233823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IPS </a:t>
            </a:r>
          </a:p>
          <a:p>
            <a:pPr algn="ctr"/>
            <a:r>
              <a:rPr lang="es-CO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contratada por ARL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50313" y="4598340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Cualquier IPS debe prestar atención inicial de urgencia.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89326" y="4531983"/>
            <a:ext cx="27721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La EPS del trabajador debe prestar los servicios de salud que se requieran.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856510" y="4531982"/>
            <a:ext cx="2980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Tratamiento de rehabilitación profesional.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Servicios de medicina ocupacional. </a:t>
            </a:r>
          </a:p>
        </p:txBody>
      </p:sp>
    </p:spTree>
    <p:extLst>
      <p:ext uri="{BB962C8B-B14F-4D97-AF65-F5344CB8AC3E}">
        <p14:creationId xmlns:p14="http://schemas.microsoft.com/office/powerpoint/2010/main" val="39385430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54659" y="2618630"/>
            <a:ext cx="8398636" cy="1500187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MX" dirty="0"/>
              <a:t>¿Cómo se financia el SGRL? </a:t>
            </a:r>
            <a:endParaRPr lang="es-CO" dirty="0"/>
          </a:p>
          <a:p>
            <a:pPr algn="just"/>
            <a:endParaRPr lang="es-CO" dirty="0"/>
          </a:p>
          <a:p>
            <a:pPr algn="r"/>
            <a:r>
              <a:rPr lang="es-CO" sz="2800" i="1" dirty="0">
                <a:latin typeface="+mn-lt"/>
                <a:ea typeface="+mn-ea"/>
                <a:cs typeface="Arial" pitchFamily="34" charset="0"/>
              </a:rPr>
              <a:t>Los recursos del sistema…</a:t>
            </a:r>
            <a:r>
              <a:rPr lang="es-ES" sz="2800" i="1" dirty="0"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667B49-A5A9-412A-8622-4717FE768D9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590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Actividades y clases de riesgo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6582" y="942174"/>
            <a:ext cx="10764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Las empresas afiliadas están distribuidas </a:t>
            </a:r>
            <a:r>
              <a:rPr lang="es-CO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604 actividades económicas, </a:t>
            </a:r>
            <a:r>
              <a:rPr lang="es-C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se clasifican en cinco (5) clases de riesgo:</a:t>
            </a:r>
            <a:endParaRPr lang="es-E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593054-3170-4605-A68A-4EFD0E698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641979"/>
              </p:ext>
            </p:extLst>
          </p:nvPr>
        </p:nvGraphicFramePr>
        <p:xfrm>
          <a:off x="185738" y="1865709"/>
          <a:ext cx="11820524" cy="46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73EF8379-F362-4CB7-ABC5-B5E9101C8B15}"/>
              </a:ext>
            </a:extLst>
          </p:cNvPr>
          <p:cNvSpPr/>
          <p:nvPr/>
        </p:nvSpPr>
        <p:spPr>
          <a:xfrm>
            <a:off x="185737" y="4021860"/>
            <a:ext cx="1702710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0,522% ($5.220)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872BC5-A43D-434F-B9FE-6F25E441F6CE}"/>
              </a:ext>
            </a:extLst>
          </p:cNvPr>
          <p:cNvSpPr/>
          <p:nvPr/>
        </p:nvSpPr>
        <p:spPr>
          <a:xfrm>
            <a:off x="2507318" y="3409950"/>
            <a:ext cx="1816523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1,044% ($10.440)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1B64DC-0159-4171-B21C-995AAC209F4C}"/>
              </a:ext>
            </a:extLst>
          </p:cNvPr>
          <p:cNvSpPr/>
          <p:nvPr/>
        </p:nvSpPr>
        <p:spPr>
          <a:xfrm>
            <a:off x="4989881" y="2846792"/>
            <a:ext cx="1816523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2,436% ($24.360)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37213E-3B1D-4192-A035-8DA0028445FB}"/>
              </a:ext>
            </a:extLst>
          </p:cNvPr>
          <p:cNvSpPr/>
          <p:nvPr/>
        </p:nvSpPr>
        <p:spPr>
          <a:xfrm>
            <a:off x="7419189" y="2231285"/>
            <a:ext cx="1816523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4,350% ($43.500)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A7004F-97D7-4C69-A585-7DBB491A22B5}"/>
              </a:ext>
            </a:extLst>
          </p:cNvPr>
          <p:cNvSpPr/>
          <p:nvPr/>
        </p:nvSpPr>
        <p:spPr>
          <a:xfrm>
            <a:off x="9556864" y="1643751"/>
            <a:ext cx="2380125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6,960% ($69.600)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55181"/>
      </p:ext>
    </p:extLst>
  </p:cSld>
  <p:clrMapOvr>
    <a:masterClrMapping/>
  </p:clrMapOvr>
  <p:transition spd="slow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CO" dirty="0"/>
              <a:t>Efectos por el no pago de la cotización</a:t>
            </a:r>
          </a:p>
        </p:txBody>
      </p:sp>
      <p:sp>
        <p:nvSpPr>
          <p:cNvPr id="67587" name="2 Marcador de contenido"/>
          <p:cNvSpPr>
            <a:spLocks noGrp="1"/>
          </p:cNvSpPr>
          <p:nvPr>
            <p:ph idx="4294967295"/>
          </p:nvPr>
        </p:nvSpPr>
        <p:spPr>
          <a:xfrm>
            <a:off x="228600" y="922338"/>
            <a:ext cx="9379958" cy="6097587"/>
          </a:xfrm>
        </p:spPr>
        <p:txBody>
          <a:bodyPr>
            <a:normAutofit fontScale="3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altLang="es-CO" sz="7400" dirty="0">
                <a:solidFill>
                  <a:schemeClr val="tx2"/>
                </a:solidFill>
              </a:rPr>
              <a:t>La mora </a:t>
            </a:r>
            <a:r>
              <a:rPr lang="es-CO" altLang="es-CO" sz="7400" b="1" dirty="0">
                <a:solidFill>
                  <a:schemeClr val="tx2"/>
                </a:solidFill>
              </a:rPr>
              <a:t>no</a:t>
            </a:r>
            <a:r>
              <a:rPr lang="es-CO" altLang="es-CO" sz="7400" dirty="0">
                <a:solidFill>
                  <a:schemeClr val="tx2"/>
                </a:solidFill>
              </a:rPr>
              <a:t> genera la desafiliación automática de los afiliados trabajadores.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altLang="es-CO" sz="4300" dirty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altLang="es-CO" sz="7400" dirty="0">
                <a:solidFill>
                  <a:schemeClr val="tx2"/>
                </a:solidFill>
              </a:rPr>
              <a:t>El empleador y/o contratista que se encuentre en mora, </a:t>
            </a:r>
            <a:r>
              <a:rPr lang="es-CO" altLang="es-CO" sz="7400" b="1" dirty="0">
                <a:solidFill>
                  <a:schemeClr val="tx2"/>
                </a:solidFill>
              </a:rPr>
              <a:t>será responsable de los gastos en que incurra la ARL por causa de las prestaciones asistenciales y económicas otorgadas</a:t>
            </a:r>
            <a:r>
              <a:rPr lang="es-CO" altLang="es-CO" sz="7400" dirty="0">
                <a:solidFill>
                  <a:schemeClr val="tx2"/>
                </a:solidFill>
              </a:rPr>
              <a:t>, así como del pago de los aportes en mora con sus respectivos intereses.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altLang="es-CO" sz="7400" dirty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altLang="es-CO" sz="7400" dirty="0">
                <a:solidFill>
                  <a:schemeClr val="tx2"/>
                </a:solidFill>
              </a:rPr>
              <a:t>La sanción por omisión o mora van desde el 5% del valor dejado de liquidar más los intereses moratorios a que haya lugar.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altLang="es-CO" sz="7400" dirty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altLang="es-CO" sz="7400" dirty="0">
                <a:solidFill>
                  <a:schemeClr val="tx2"/>
                </a:solidFill>
              </a:rPr>
              <a:t>Si el aportante no presenta y paga las autoliquidaciones dentro del término de respuesta al requerimiento, el valor de la sanción se duplica. </a:t>
            </a:r>
            <a:r>
              <a:rPr lang="es-CO" altLang="es-CO" sz="4300" dirty="0">
                <a:solidFill>
                  <a:schemeClr val="tx2"/>
                </a:solidFill>
              </a:rPr>
              <a:t>	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altLang="es-CO" sz="7400" dirty="0">
                <a:solidFill>
                  <a:schemeClr val="tx2"/>
                </a:solidFill>
              </a:rPr>
              <a:t>La liquidación por concepto de prestaciones otorgadas, cotizaciones adeudadas e intereses por mora, prestará </a:t>
            </a:r>
            <a:r>
              <a:rPr lang="es-CO" altLang="es-CO" sz="7400" b="1" dirty="0">
                <a:solidFill>
                  <a:schemeClr val="tx2"/>
                </a:solidFill>
              </a:rPr>
              <a:t>mérito ejecutivo, es decir, puede ser recobrada de manera directa por vía judicial</a:t>
            </a:r>
            <a:r>
              <a:rPr lang="es-CO" altLang="es-CO" sz="7400" dirty="0">
                <a:solidFill>
                  <a:schemeClr val="tx2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CO" altLang="es-CO" dirty="0"/>
          </a:p>
          <a:p>
            <a:pPr marL="0" indent="0">
              <a:buClr>
                <a:srgbClr val="FF0000"/>
              </a:buClr>
              <a:buNone/>
            </a:pPr>
            <a:r>
              <a:rPr lang="es-CO" dirty="0"/>
              <a:t> </a:t>
            </a:r>
            <a:endParaRPr lang="es-CO" altLang="es-CO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C81E4047-2226-4499-AE0D-903AEDA5C7BB}" type="slidenum">
              <a:rPr lang="es-CO" altLang="es-CO" smtClean="0"/>
              <a:pPr/>
              <a:t>17</a:t>
            </a:fld>
            <a:endParaRPr lang="es-CO" altLang="es-CO"/>
          </a:p>
        </p:txBody>
      </p:sp>
      <p:pic>
        <p:nvPicPr>
          <p:cNvPr id="2050" name="Picture 2" descr="Resultado de imagen para mora de pago">
            <a:extLst>
              <a:ext uri="{FF2B5EF4-FFF2-40B4-BE49-F238E27FC236}">
                <a16:creationId xmlns:a16="http://schemas.microsoft.com/office/drawing/2014/main" id="{82BBC8F2-448A-496D-B50F-1446736F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08" y="1591995"/>
            <a:ext cx="1980335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ora de pago">
            <a:extLst>
              <a:ext uri="{FF2B5EF4-FFF2-40B4-BE49-F238E27FC236}">
                <a16:creationId xmlns:a16="http://schemas.microsoft.com/office/drawing/2014/main" id="{9F1CF686-CFF9-43CF-AFAA-437DBCE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57" y="4234231"/>
            <a:ext cx="1882486" cy="13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2627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A00870-A777-4D79-BAC0-CEB6A741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puede pasar cuando no se afilia a un trabajador?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38385F-466C-40E2-9C7B-B6D02F2BFE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5358" y="981075"/>
            <a:ext cx="11521281" cy="5145088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>
                <a:solidFill>
                  <a:schemeClr val="tx2"/>
                </a:solidFill>
              </a:rPr>
              <a:t>Entes gubernamentales pueden imponer sanciones, que pueden ir de 1 a 500 smmlv, así:</a:t>
            </a: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049900F-A5C2-4B70-9004-A30F707CB376}"/>
              </a:ext>
            </a:extLst>
          </p:cNvPr>
          <p:cNvGraphicFramePr>
            <a:graphicFrameLocks noGrp="1"/>
          </p:cNvGraphicFramePr>
          <p:nvPr/>
        </p:nvGraphicFramePr>
        <p:xfrm>
          <a:off x="1981201" y="3305111"/>
          <a:ext cx="8229601" cy="1105277"/>
        </p:xfrm>
        <a:graphic>
          <a:graphicData uri="http://schemas.openxmlformats.org/drawingml/2006/table">
            <a:tbl>
              <a:tblPr/>
              <a:tblGrid>
                <a:gridCol w="1324140">
                  <a:extLst>
                    <a:ext uri="{9D8B030D-6E8A-4147-A177-3AD203B41FA5}">
                      <a16:colId xmlns:a16="http://schemas.microsoft.com/office/drawing/2014/main" val="864444822"/>
                    </a:ext>
                  </a:extLst>
                </a:gridCol>
                <a:gridCol w="1324140">
                  <a:extLst>
                    <a:ext uri="{9D8B030D-6E8A-4147-A177-3AD203B41FA5}">
                      <a16:colId xmlns:a16="http://schemas.microsoft.com/office/drawing/2014/main" val="49718165"/>
                    </a:ext>
                  </a:extLst>
                </a:gridCol>
                <a:gridCol w="1238712">
                  <a:extLst>
                    <a:ext uri="{9D8B030D-6E8A-4147-A177-3AD203B41FA5}">
                      <a16:colId xmlns:a16="http://schemas.microsoft.com/office/drawing/2014/main" val="2366443561"/>
                    </a:ext>
                  </a:extLst>
                </a:gridCol>
                <a:gridCol w="1409568">
                  <a:extLst>
                    <a:ext uri="{9D8B030D-6E8A-4147-A177-3AD203B41FA5}">
                      <a16:colId xmlns:a16="http://schemas.microsoft.com/office/drawing/2014/main" val="1021088957"/>
                    </a:ext>
                  </a:extLst>
                </a:gridCol>
                <a:gridCol w="1324140">
                  <a:extLst>
                    <a:ext uri="{9D8B030D-6E8A-4147-A177-3AD203B41FA5}">
                      <a16:colId xmlns:a16="http://schemas.microsoft.com/office/drawing/2014/main" val="855134702"/>
                    </a:ext>
                  </a:extLst>
                </a:gridCol>
                <a:gridCol w="1608901">
                  <a:extLst>
                    <a:ext uri="{9D8B030D-6E8A-4147-A177-3AD203B41FA5}">
                      <a16:colId xmlns:a16="http://schemas.microsoft.com/office/drawing/2014/main" val="2703872497"/>
                    </a:ext>
                  </a:extLst>
                </a:gridCol>
              </a:tblGrid>
              <a:tr h="1105277">
                <a:tc>
                  <a:txBody>
                    <a:bodyPr/>
                    <a:lstStyle/>
                    <a:p>
                      <a:endParaRPr lang="es-CO" sz="1800" dirty="0">
                        <a:effectLst/>
                      </a:endParaRPr>
                    </a:p>
                  </a:txBody>
                  <a:tcPr marL="9431" marR="9431" marT="9431" marB="9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800">
                        <a:effectLst/>
                      </a:endParaRPr>
                    </a:p>
                  </a:txBody>
                  <a:tcPr marL="9431" marR="9431" marT="9431" marB="9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800">
                        <a:effectLst/>
                      </a:endParaRPr>
                    </a:p>
                  </a:txBody>
                  <a:tcPr marL="9431" marR="9431" marT="9431" marB="9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800">
                        <a:effectLst/>
                      </a:endParaRPr>
                    </a:p>
                  </a:txBody>
                  <a:tcPr marL="9431" marR="9431" marT="9431" marB="9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800">
                        <a:effectLst/>
                      </a:endParaRPr>
                    </a:p>
                  </a:txBody>
                  <a:tcPr marL="9431" marR="9431" marT="9431" marB="9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800" dirty="0">
                        <a:effectLst/>
                      </a:endParaRPr>
                    </a:p>
                  </a:txBody>
                  <a:tcPr marL="9431" marR="9431" marT="9431" marB="9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81623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621B310-214A-4B56-BCEA-82CAF6689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46087"/>
              </p:ext>
            </p:extLst>
          </p:nvPr>
        </p:nvGraphicFramePr>
        <p:xfrm>
          <a:off x="944880" y="1787636"/>
          <a:ext cx="10546079" cy="829529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100372642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998996582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79541291"/>
                    </a:ext>
                  </a:extLst>
                </a:gridCol>
                <a:gridCol w="4846319">
                  <a:extLst>
                    <a:ext uri="{9D8B030D-6E8A-4147-A177-3AD203B41FA5}">
                      <a16:colId xmlns:a16="http://schemas.microsoft.com/office/drawing/2014/main" val="323056430"/>
                    </a:ext>
                  </a:extLst>
                </a:gridCol>
              </a:tblGrid>
              <a:tr h="8295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Tamaño de </a:t>
                      </a:r>
                    </a:p>
                    <a:p>
                      <a:pPr algn="ctr"/>
                      <a:r>
                        <a:rPr lang="es-CO" sz="1800" dirty="0">
                          <a:effectLst/>
                        </a:rPr>
                        <a:t>empresa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Número de trabajadores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Activos totales en número de SMMLV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Artículo 13, inciso 2° Ley 1562 (de 1 a 500 SMMLV)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 anchor="ctr"/>
                </a:tc>
                <a:extLst>
                  <a:ext uri="{0D108BD9-81ED-4DB2-BD59-A6C34878D82A}">
                    <a16:rowId xmlns:a16="http://schemas.microsoft.com/office/drawing/2014/main" val="373405885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3D012D1-8D25-4FFE-AF86-8C6C924905A1}"/>
              </a:ext>
            </a:extLst>
          </p:cNvPr>
          <p:cNvSpPr/>
          <p:nvPr/>
        </p:nvSpPr>
        <p:spPr>
          <a:xfrm>
            <a:off x="335359" y="4965200"/>
            <a:ext cx="11521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215968"/>
                </a:solidFill>
                <a:ea typeface="ＭＳ Ｐゴシック" pitchFamily="-84" charset="-128"/>
                <a:cs typeface="Arial" pitchFamily="34" charset="0"/>
              </a:rPr>
              <a:t>Además, el empleador deberá pagar todos los gastos médicos, los días de incapacidad temporal, y hasta la pensión (de invalidez o sobrevivencia) que se hayan generado como consecuencia de un accidente o enfermedad laborales.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168B34-23C3-4705-B96A-60E1A4950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05415"/>
              </p:ext>
            </p:extLst>
          </p:nvPr>
        </p:nvGraphicFramePr>
        <p:xfrm>
          <a:off x="944880" y="2784586"/>
          <a:ext cx="10546079" cy="2138089"/>
        </p:xfrm>
        <a:graphic>
          <a:graphicData uri="http://schemas.openxmlformats.org/drawingml/2006/table">
            <a:tbl>
              <a:tblPr firstCol="1">
                <a:tableStyleId>{68D230F3-CF80-4859-8CE7-A43EE81993B5}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93808396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663970085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2399703178"/>
                    </a:ext>
                  </a:extLst>
                </a:gridCol>
                <a:gridCol w="4404359">
                  <a:extLst>
                    <a:ext uri="{9D8B030D-6E8A-4147-A177-3AD203B41FA5}">
                      <a16:colId xmlns:a16="http://schemas.microsoft.com/office/drawing/2014/main" val="3629667805"/>
                    </a:ext>
                  </a:extLst>
                </a:gridCol>
              </a:tblGrid>
              <a:tr h="504281"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Microempresa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Hasta 10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>
                          <a:effectLst/>
                        </a:rPr>
                        <a:t>&lt; 500 SMMLV</a:t>
                      </a:r>
                      <a:endParaRPr lang="es-CO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effectLst/>
                        </a:rPr>
                        <a:t>De 1 hasta 5 ($1.000.000 a $5.000.000)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extLst>
                  <a:ext uri="{0D108BD9-81ED-4DB2-BD59-A6C34878D82A}">
                    <a16:rowId xmlns:a16="http://schemas.microsoft.com/office/drawing/2014/main" val="13483621"/>
                  </a:ext>
                </a:extLst>
              </a:tr>
              <a:tr h="498804"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Pequeña empresa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De 11 a 50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>
                          <a:effectLst/>
                        </a:rPr>
                        <a:t>501 a &lt; 5.000 SMMLV</a:t>
                      </a:r>
                      <a:endParaRPr lang="es-CO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effectLst/>
                        </a:rPr>
                        <a:t>De 6 hasta 20 ($6.000.000 a $20.000.000)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extLst>
                  <a:ext uri="{0D108BD9-81ED-4DB2-BD59-A6C34878D82A}">
                    <a16:rowId xmlns:a16="http://schemas.microsoft.com/office/drawing/2014/main" val="868484857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r>
                        <a:rPr lang="es-CO" sz="1800">
                          <a:effectLst/>
                        </a:rPr>
                        <a:t>Mediana empresa</a:t>
                      </a:r>
                      <a:endParaRPr lang="es-CO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De 51 a 200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>
                          <a:effectLst/>
                        </a:rPr>
                        <a:t>100.000 a 610.000 UVT</a:t>
                      </a:r>
                      <a:endParaRPr lang="es-CO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effectLst/>
                        </a:rPr>
                        <a:t>De 21 hasta 100 ($21.000.000 a $100.000.000)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extLst>
                  <a:ext uri="{0D108BD9-81ED-4DB2-BD59-A6C34878D82A}">
                    <a16:rowId xmlns:a16="http://schemas.microsoft.com/office/drawing/2014/main" val="2828133051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Gran empresa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>
                          <a:effectLst/>
                        </a:rPr>
                        <a:t>De 201 o más</a:t>
                      </a:r>
                      <a:endParaRPr lang="es-CO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&gt; 610.000 </a:t>
                      </a:r>
                      <a:r>
                        <a:rPr lang="es-CO" sz="1800" dirty="0" err="1">
                          <a:effectLst/>
                        </a:rPr>
                        <a:t>UVT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effectLst/>
                        </a:rPr>
                        <a:t>De 101 hasta 500 ($101.000.000 a $500.000.000)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1" marR="9431" marT="9431" marB="9431"/>
                </a:tc>
                <a:extLst>
                  <a:ext uri="{0D108BD9-81ED-4DB2-BD59-A6C34878D82A}">
                    <a16:rowId xmlns:a16="http://schemas.microsoft.com/office/drawing/2014/main" val="228785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19932"/>
      </p:ext>
    </p:extLst>
  </p:cSld>
  <p:clrMapOvr>
    <a:masterClrMapping/>
  </p:clrMapOvr>
  <p:transition spd="slow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BDCC1B-F101-4E46-8DCE-8B4043BD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Lo que reciben nuestro trabajadores…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68959" y="1928813"/>
            <a:ext cx="8398636" cy="1500187"/>
          </a:xfrm>
        </p:spPr>
        <p:txBody>
          <a:bodyPr/>
          <a:lstStyle/>
          <a:p>
            <a:pPr algn="just"/>
            <a:r>
              <a:rPr lang="es-CO"/>
              <a:t>Plan de beneficios</a:t>
            </a:r>
            <a:r>
              <a:rPr lang="es-ES"/>
              <a:t>.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8F8D29-6B1E-4BAA-BA86-8945DDC5833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315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F1EC114-02A9-421F-A95D-9D81116A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53" y="600006"/>
            <a:ext cx="2999656" cy="792088"/>
          </a:xfrm>
        </p:spPr>
        <p:txBody>
          <a:bodyPr/>
          <a:lstStyle/>
          <a:p>
            <a:r>
              <a:rPr lang="es-CO" dirty="0"/>
              <a:t>Agenda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D2C8CA72-DFB5-4870-9002-022FEB0E1C00}"/>
              </a:ext>
            </a:extLst>
          </p:cNvPr>
          <p:cNvCxnSpPr>
            <a:cxnSpLocks/>
          </p:cNvCxnSpPr>
          <p:nvPr/>
        </p:nvCxnSpPr>
        <p:spPr>
          <a:xfrm>
            <a:off x="4263634" y="209550"/>
            <a:ext cx="0" cy="62513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3">
            <a:extLst>
              <a:ext uri="{FF2B5EF4-FFF2-40B4-BE49-F238E27FC236}">
                <a16:creationId xmlns:a16="http://schemas.microsoft.com/office/drawing/2014/main" id="{7F1A6D45-A173-4B64-9DB0-184115E3B6F6}"/>
              </a:ext>
            </a:extLst>
          </p:cNvPr>
          <p:cNvGrpSpPr/>
          <p:nvPr/>
        </p:nvGrpSpPr>
        <p:grpSpPr>
          <a:xfrm>
            <a:off x="4151487" y="350336"/>
            <a:ext cx="7383151" cy="553998"/>
            <a:chOff x="418053" y="3175218"/>
            <a:chExt cx="7383151" cy="553998"/>
          </a:xfrm>
        </p:grpSpPr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C44F1288-40F9-40BC-B66A-3E5C665E0B20}"/>
                </a:ext>
              </a:extLst>
            </p:cNvPr>
            <p:cNvSpPr/>
            <p:nvPr/>
          </p:nvSpPr>
          <p:spPr>
            <a:xfrm>
              <a:off x="418053" y="3337680"/>
              <a:ext cx="268160" cy="28253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extBox 213">
              <a:extLst>
                <a:ext uri="{FF2B5EF4-FFF2-40B4-BE49-F238E27FC236}">
                  <a16:creationId xmlns:a16="http://schemas.microsoft.com/office/drawing/2014/main" id="{36F9588D-7B42-4BBB-87F6-18ECDACAA485}"/>
                </a:ext>
              </a:extLst>
            </p:cNvPr>
            <p:cNvSpPr txBox="1"/>
            <p:nvPr/>
          </p:nvSpPr>
          <p:spPr>
            <a:xfrm>
              <a:off x="870614" y="3175218"/>
              <a:ext cx="693059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3600" b="1" dirty="0">
                  <a:solidFill>
                    <a:schemeClr val="tx2">
                      <a:lumMod val="75000"/>
                    </a:schemeClr>
                  </a:solidFill>
                </a:rPr>
                <a:t>Modelo del SGRL en Colombia.</a:t>
              </a: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5DE7219B-2B03-4138-8BDD-607BF2085947}"/>
              </a:ext>
            </a:extLst>
          </p:cNvPr>
          <p:cNvGrpSpPr/>
          <p:nvPr/>
        </p:nvGrpSpPr>
        <p:grpSpPr>
          <a:xfrm>
            <a:off x="4151487" y="1392094"/>
            <a:ext cx="7426771" cy="553998"/>
            <a:chOff x="418053" y="3120709"/>
            <a:chExt cx="7426771" cy="55399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CFB070A8-08E0-493B-8A00-87B5CA53F917}"/>
                </a:ext>
              </a:extLst>
            </p:cNvPr>
            <p:cNvSpPr/>
            <p:nvPr/>
          </p:nvSpPr>
          <p:spPr>
            <a:xfrm>
              <a:off x="418053" y="3337680"/>
              <a:ext cx="268160" cy="28253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213">
              <a:extLst>
                <a:ext uri="{FF2B5EF4-FFF2-40B4-BE49-F238E27FC236}">
                  <a16:creationId xmlns:a16="http://schemas.microsoft.com/office/drawing/2014/main" id="{BD5D708B-B31B-4ACA-88F6-6BF79D8AC1BA}"/>
                </a:ext>
              </a:extLst>
            </p:cNvPr>
            <p:cNvSpPr txBox="1"/>
            <p:nvPr/>
          </p:nvSpPr>
          <p:spPr>
            <a:xfrm>
              <a:off x="914234" y="3120709"/>
              <a:ext cx="693059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3600" b="1" dirty="0">
                  <a:solidFill>
                    <a:schemeClr val="tx2">
                      <a:lumMod val="75000"/>
                    </a:schemeClr>
                  </a:solidFill>
                </a:rPr>
                <a:t>¿Quiénes intervienen en el SGRL?</a:t>
              </a: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3A41A92A-5AC0-4F26-BADC-F77240A6A354}"/>
              </a:ext>
            </a:extLst>
          </p:cNvPr>
          <p:cNvGrpSpPr/>
          <p:nvPr/>
        </p:nvGrpSpPr>
        <p:grpSpPr>
          <a:xfrm>
            <a:off x="4151487" y="2459917"/>
            <a:ext cx="7383151" cy="553998"/>
            <a:chOff x="418053" y="3175218"/>
            <a:chExt cx="7383151" cy="553998"/>
          </a:xfrm>
        </p:grpSpPr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93E0B424-332D-4F28-B647-BD1FB8EB57AE}"/>
                </a:ext>
              </a:extLst>
            </p:cNvPr>
            <p:cNvSpPr/>
            <p:nvPr/>
          </p:nvSpPr>
          <p:spPr>
            <a:xfrm>
              <a:off x="418053" y="3337680"/>
              <a:ext cx="268160" cy="28253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213">
              <a:extLst>
                <a:ext uri="{FF2B5EF4-FFF2-40B4-BE49-F238E27FC236}">
                  <a16:creationId xmlns:a16="http://schemas.microsoft.com/office/drawing/2014/main" id="{8DA072F6-5877-40D9-B876-CEEABED2C130}"/>
                </a:ext>
              </a:extLst>
            </p:cNvPr>
            <p:cNvSpPr txBox="1"/>
            <p:nvPr/>
          </p:nvSpPr>
          <p:spPr>
            <a:xfrm>
              <a:off x="870614" y="3175218"/>
              <a:ext cx="693059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ES" sz="3600" b="1" dirty="0">
                  <a:solidFill>
                    <a:schemeClr val="tx2">
                      <a:lumMod val="75000"/>
                    </a:schemeClr>
                  </a:solidFill>
                </a:rPr>
                <a:t>Cobertura.</a:t>
              </a: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B294E08C-1916-4245-B665-33FD6A2262F2}"/>
              </a:ext>
            </a:extLst>
          </p:cNvPr>
          <p:cNvGrpSpPr/>
          <p:nvPr/>
        </p:nvGrpSpPr>
        <p:grpSpPr>
          <a:xfrm>
            <a:off x="4117392" y="3427711"/>
            <a:ext cx="7417246" cy="553998"/>
            <a:chOff x="418053" y="3183523"/>
            <a:chExt cx="7417246" cy="55399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92400EEB-1D41-4792-BB1D-DE3B6EC974C8}"/>
                </a:ext>
              </a:extLst>
            </p:cNvPr>
            <p:cNvSpPr/>
            <p:nvPr/>
          </p:nvSpPr>
          <p:spPr>
            <a:xfrm>
              <a:off x="418053" y="3337680"/>
              <a:ext cx="268160" cy="28253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13">
              <a:extLst>
                <a:ext uri="{FF2B5EF4-FFF2-40B4-BE49-F238E27FC236}">
                  <a16:creationId xmlns:a16="http://schemas.microsoft.com/office/drawing/2014/main" id="{ACB30A19-AFCB-435A-BF07-65F66A5650E0}"/>
                </a:ext>
              </a:extLst>
            </p:cNvPr>
            <p:cNvSpPr txBox="1"/>
            <p:nvPr/>
          </p:nvSpPr>
          <p:spPr>
            <a:xfrm>
              <a:off x="904709" y="3183523"/>
              <a:ext cx="693059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3600" b="1" dirty="0">
                  <a:solidFill>
                    <a:schemeClr val="tx2">
                      <a:lumMod val="75000"/>
                    </a:schemeClr>
                  </a:solidFill>
                </a:rPr>
                <a:t>¿Cómo se financia el SGRL?</a:t>
              </a: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E5B63FC5-A39C-44EB-9CB8-1F28F1A0CE57}"/>
              </a:ext>
            </a:extLst>
          </p:cNvPr>
          <p:cNvGrpSpPr/>
          <p:nvPr/>
        </p:nvGrpSpPr>
        <p:grpSpPr>
          <a:xfrm>
            <a:off x="4117392" y="4514457"/>
            <a:ext cx="7383151" cy="553998"/>
            <a:chOff x="418053" y="3175218"/>
            <a:chExt cx="7383151" cy="553998"/>
          </a:xfrm>
        </p:grpSpPr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9B969A5A-FF1F-4E30-8111-709EB52477A7}"/>
                </a:ext>
              </a:extLst>
            </p:cNvPr>
            <p:cNvSpPr/>
            <p:nvPr/>
          </p:nvSpPr>
          <p:spPr>
            <a:xfrm>
              <a:off x="418053" y="3337680"/>
              <a:ext cx="268160" cy="28253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13">
              <a:extLst>
                <a:ext uri="{FF2B5EF4-FFF2-40B4-BE49-F238E27FC236}">
                  <a16:creationId xmlns:a16="http://schemas.microsoft.com/office/drawing/2014/main" id="{41DC384D-CD3D-4BE2-9633-FC450E10C280}"/>
                </a:ext>
              </a:extLst>
            </p:cNvPr>
            <p:cNvSpPr txBox="1"/>
            <p:nvPr/>
          </p:nvSpPr>
          <p:spPr>
            <a:xfrm>
              <a:off x="870614" y="3175218"/>
              <a:ext cx="693059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ES" sz="3600" b="1" dirty="0">
                  <a:solidFill>
                    <a:schemeClr val="tx2">
                      <a:lumMod val="75000"/>
                    </a:schemeClr>
                  </a:solidFill>
                </a:rPr>
                <a:t>Plan de beneficios.</a:t>
              </a:r>
            </a:p>
          </p:txBody>
        </p:sp>
      </p:grpSp>
      <p:grpSp>
        <p:nvGrpSpPr>
          <p:cNvPr id="29" name="Group 23">
            <a:extLst>
              <a:ext uri="{FF2B5EF4-FFF2-40B4-BE49-F238E27FC236}">
                <a16:creationId xmlns:a16="http://schemas.microsoft.com/office/drawing/2014/main" id="{C9FEAF4C-AE5B-4201-ABB4-988A09B4C02D}"/>
              </a:ext>
            </a:extLst>
          </p:cNvPr>
          <p:cNvGrpSpPr/>
          <p:nvPr/>
        </p:nvGrpSpPr>
        <p:grpSpPr>
          <a:xfrm>
            <a:off x="4145769" y="5682323"/>
            <a:ext cx="7310896" cy="553998"/>
            <a:chOff x="418053" y="3201949"/>
            <a:chExt cx="7310896" cy="553998"/>
          </a:xfrm>
        </p:grpSpPr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2F098A04-A885-4350-A939-91C29F144894}"/>
                </a:ext>
              </a:extLst>
            </p:cNvPr>
            <p:cNvSpPr/>
            <p:nvPr/>
          </p:nvSpPr>
          <p:spPr>
            <a:xfrm>
              <a:off x="418053" y="3337680"/>
              <a:ext cx="268160" cy="28253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213">
              <a:extLst>
                <a:ext uri="{FF2B5EF4-FFF2-40B4-BE49-F238E27FC236}">
                  <a16:creationId xmlns:a16="http://schemas.microsoft.com/office/drawing/2014/main" id="{10BB67CC-A923-403B-8A50-B09940AC57D3}"/>
                </a:ext>
              </a:extLst>
            </p:cNvPr>
            <p:cNvSpPr txBox="1"/>
            <p:nvPr/>
          </p:nvSpPr>
          <p:spPr>
            <a:xfrm>
              <a:off x="798359" y="3201949"/>
              <a:ext cx="693059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ES" sz="3600" b="1" dirty="0">
                  <a:solidFill>
                    <a:schemeClr val="tx2">
                      <a:lumMod val="75000"/>
                    </a:schemeClr>
                  </a:solidFill>
                </a:rPr>
                <a:t>Cifras de interés.</a:t>
              </a:r>
              <a:endParaRPr lang="es-CO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59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Prestaciones del sistema general de riesgos laborales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43672" y="86332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s-CO" sz="2400" b="1" dirty="0">
                <a:solidFill>
                  <a:schemeClr val="tx2"/>
                </a:solidFill>
              </a:rPr>
              <a:t>Prestaciones asistenciales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9375" y="2780929"/>
            <a:ext cx="1125307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Asistencia médica, quirúrgica, terapéutica y farmacéutica.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Servicios de hospitalización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Servicios odontológico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Suministro de medicamentos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Servicios auxiliares de diagnóstico y tratamiento.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Prótesis y órtesis, su reparación y reposición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Rehabilitación física y profesional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9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</a:rPr>
              <a:t>Transporte de pacientes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9375" y="1308875"/>
            <a:ext cx="1008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tx2"/>
                </a:solidFill>
              </a:rPr>
              <a:t>Se trata de la prestación de los servicios de salud, que serán suministrados por la entidad promotora de salud – EPS a la que se encuentre afiliado el beneficiario, con cargo a la administradora de riesgos laborales correspondiente. Igual ocurre con los servicios de urgencias que se requieran:</a:t>
            </a:r>
          </a:p>
        </p:txBody>
      </p:sp>
    </p:spTree>
    <p:extLst>
      <p:ext uri="{BB962C8B-B14F-4D97-AF65-F5344CB8AC3E}">
        <p14:creationId xmlns:p14="http://schemas.microsoft.com/office/powerpoint/2010/main" val="2818069784"/>
      </p:ext>
    </p:extLst>
  </p:cSld>
  <p:clrMapOvr>
    <a:masterClrMapping/>
  </p:clrMapOvr>
  <p:transition spd="slow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2. Prestaciones económicas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9719" y="116135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CO" sz="2000" dirty="0">
                <a:solidFill>
                  <a:schemeClr val="tx2"/>
                </a:solidFill>
              </a:rPr>
              <a:t>Subsidio por incapacidad temporal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9719" y="302550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 startAt="2"/>
            </a:pPr>
            <a:r>
              <a:rPr lang="es-CO" sz="2000" dirty="0">
                <a:solidFill>
                  <a:schemeClr val="tx2"/>
                </a:solidFill>
              </a:rPr>
              <a:t>Indemnización por incapacidad permanente parcial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2215" y="521834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es-CO" sz="2000" dirty="0">
                <a:solidFill>
                  <a:schemeClr val="tx2"/>
                </a:solidFill>
              </a:rPr>
              <a:t>Auxilio funerario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44075" y="3070370"/>
            <a:ext cx="79522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>
                <a:solidFill>
                  <a:schemeClr val="tx2"/>
                </a:solidFill>
              </a:rPr>
              <a:t>Disminución parcial </a:t>
            </a:r>
            <a:r>
              <a:rPr lang="es-ES_tradnl" dirty="0">
                <a:solidFill>
                  <a:schemeClr val="tx2"/>
                </a:solidFill>
              </a:rPr>
              <a:t>pero </a:t>
            </a:r>
            <a:r>
              <a:rPr lang="es-ES" dirty="0">
                <a:solidFill>
                  <a:schemeClr val="tx2"/>
                </a:solidFill>
              </a:rPr>
              <a:t>definitiva en </a:t>
            </a:r>
            <a:r>
              <a:rPr lang="es-ES_tradnl" dirty="0">
                <a:solidFill>
                  <a:schemeClr val="tx2"/>
                </a:solidFill>
              </a:rPr>
              <a:t>alguna de sus </a:t>
            </a:r>
            <a:r>
              <a:rPr lang="es-ES" dirty="0">
                <a:solidFill>
                  <a:schemeClr val="tx2"/>
                </a:solidFill>
              </a:rPr>
              <a:t>facultades</a:t>
            </a:r>
            <a:r>
              <a:rPr lang="es-ES_tradnl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para realiza</a:t>
            </a:r>
            <a:r>
              <a:rPr lang="es-ES_tradnl" dirty="0">
                <a:solidFill>
                  <a:schemeClr val="tx2"/>
                </a:solidFill>
              </a:rPr>
              <a:t>r su </a:t>
            </a:r>
            <a:r>
              <a:rPr lang="es-ES" dirty="0">
                <a:solidFill>
                  <a:schemeClr val="tx2"/>
                </a:solidFill>
              </a:rPr>
              <a:t>trabajo</a:t>
            </a:r>
            <a:r>
              <a:rPr lang="es-ES_tradnl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habitual, consecuencia de ATEL:</a:t>
            </a:r>
          </a:p>
          <a:p>
            <a:pPr algn="just">
              <a:defRPr/>
            </a:pPr>
            <a:endParaRPr lang="es-ES" sz="10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tx2"/>
                </a:solidFill>
              </a:rPr>
              <a:t>Pérdida entre el 5% y menos del 50% de la capacidad laboral (PCL)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s-ES" sz="10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tx2"/>
                </a:solidFill>
              </a:rPr>
              <a:t>Indemnización proporcional al daño en suma no inferior a 2</a:t>
            </a:r>
            <a:r>
              <a:rPr lang="es-ES_tradnl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SBL*, ni superior a 24 veces su SBL*.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2" y="4127203"/>
            <a:ext cx="1980431" cy="10413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87" y="1877369"/>
            <a:ext cx="881633" cy="10075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84" y="5591798"/>
            <a:ext cx="1162610" cy="7807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44074" y="984817"/>
            <a:ext cx="80186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2"/>
                </a:solidFill>
              </a:rPr>
              <a:t>Imposibilidad del trabajador para desempeñar su laboral por un tiempo determinado </a:t>
            </a:r>
          </a:p>
          <a:p>
            <a:endParaRPr lang="es-CO" sz="1000" dirty="0">
              <a:solidFill>
                <a:schemeClr val="tx2"/>
              </a:solidFill>
            </a:endParaRPr>
          </a:p>
          <a:p>
            <a:r>
              <a:rPr lang="es-CO" dirty="0">
                <a:solidFill>
                  <a:schemeClr val="tx2"/>
                </a:solidFill>
              </a:rPr>
              <a:t>Subsidio del 100% del salario desde el día siguiente en que ocurrió el ATEL, hasta el final de rehabilitación o declaración de invalidez.</a:t>
            </a:r>
          </a:p>
          <a:p>
            <a:endParaRPr lang="es-CO" sz="1000" dirty="0">
              <a:solidFill>
                <a:schemeClr val="tx2"/>
              </a:solidFill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2984035" y="973088"/>
            <a:ext cx="360040" cy="1704251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2984035" y="3156783"/>
            <a:ext cx="360040" cy="1698691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59223" y="5380838"/>
            <a:ext cx="77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tx2"/>
                </a:solidFill>
              </a:rPr>
              <a:t>Se reconoce a quien compruebe haber sufragado los gastos de entierro. Su monto no puede ser inferior a 5 ni superior a 10 salarios mínimos.</a:t>
            </a:r>
          </a:p>
        </p:txBody>
      </p:sp>
      <p:sp>
        <p:nvSpPr>
          <p:cNvPr id="16" name="Abrir llave 15"/>
          <p:cNvSpPr/>
          <p:nvPr/>
        </p:nvSpPr>
        <p:spPr>
          <a:xfrm>
            <a:off x="2984035" y="5312420"/>
            <a:ext cx="360040" cy="1060166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9806" y="6466657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*Salario base de liquidación</a:t>
            </a:r>
          </a:p>
        </p:txBody>
      </p:sp>
    </p:spTree>
    <p:extLst>
      <p:ext uri="{BB962C8B-B14F-4D97-AF65-F5344CB8AC3E}">
        <p14:creationId xmlns:p14="http://schemas.microsoft.com/office/powerpoint/2010/main" val="278286107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3" grpId="0" animBg="1"/>
      <p:bldP spid="14" grpId="0" animBg="1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85000" y="2192920"/>
            <a:ext cx="33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CO" sz="2400" dirty="0">
                <a:solidFill>
                  <a:schemeClr val="tx2"/>
                </a:solidFill>
              </a:rPr>
              <a:t>Pensión de invalidez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01" y="3173163"/>
            <a:ext cx="2514600" cy="18192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19979" y="1470715"/>
            <a:ext cx="78265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Se considera inválido el trabajador que pierda el 50% o más de su capacidad laboral.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Tasa de reemplazo de la renta vitalicia:</a:t>
            </a:r>
          </a:p>
          <a:p>
            <a:pPr algn="just"/>
            <a:endParaRPr lang="es-CO" sz="2400" dirty="0">
              <a:solidFill>
                <a:schemeClr val="tx2"/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PCL 50% - 66%: pensión con 60% del IBL.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PCL &gt;66%: pensión con 75% del IBL.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Incremento del 15% por auxilio, cuando necesite ayuda para realizar las funciones elementales de la vida.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CO" sz="11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Los pensionados por invalidez deben continuar cotizando a la EPS.</a:t>
            </a:r>
          </a:p>
        </p:txBody>
      </p:sp>
    </p:spTree>
    <p:extLst>
      <p:ext uri="{BB962C8B-B14F-4D97-AF65-F5344CB8AC3E}">
        <p14:creationId xmlns:p14="http://schemas.microsoft.com/office/powerpoint/2010/main" val="2655978714"/>
      </p:ext>
    </p:extLst>
  </p:cSld>
  <p:clrMapOvr>
    <a:masterClrMapping/>
  </p:clrMapOvr>
  <p:transition spd="slow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0" y="1431428"/>
            <a:ext cx="428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s-CO" sz="2400" dirty="0">
                <a:solidFill>
                  <a:schemeClr val="tx2"/>
                </a:solidFill>
              </a:rPr>
              <a:t>Pensión de sobrevivientes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2673" y="1167200"/>
            <a:ext cx="7381985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es-CO" sz="1100" dirty="0">
              <a:solidFill>
                <a:schemeClr val="tx2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es-CO" sz="2400" dirty="0">
                <a:solidFill>
                  <a:schemeClr val="tx2"/>
                </a:solidFill>
              </a:rPr>
              <a:t>Tasa de reemplazo de la renta vitalicia: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050" dirty="0">
              <a:solidFill>
                <a:schemeClr val="tx2"/>
              </a:solidFill>
            </a:endParaRP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Muerte del afiliado: 75% del IBL.</a:t>
            </a: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Muerte del pensionado: 100% de la pensión.</a:t>
            </a: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lvl="1" algn="just">
              <a:buClr>
                <a:schemeClr val="tx2"/>
              </a:buClr>
            </a:pPr>
            <a:endParaRPr lang="es-CO" sz="2400" dirty="0">
              <a:solidFill>
                <a:schemeClr val="tx2"/>
              </a:solidFill>
            </a:endParaRPr>
          </a:p>
          <a:p>
            <a:pPr algn="just"/>
            <a:endParaRPr lang="es-CO" sz="1100" dirty="0">
              <a:solidFill>
                <a:schemeClr val="tx2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es-CO" sz="2400" dirty="0">
                <a:solidFill>
                  <a:schemeClr val="tx2"/>
                </a:solidFill>
              </a:rPr>
              <a:t>Ahorro pensional obligatorio:</a:t>
            </a:r>
          </a:p>
          <a:p>
            <a:pPr algn="just"/>
            <a:endParaRPr lang="es-CO" sz="1050" dirty="0">
              <a:solidFill>
                <a:schemeClr val="tx2"/>
              </a:solidFill>
            </a:endParaRP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Devolución de saldos (régimen de ahorro individual con solidaridad).</a:t>
            </a: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Indemnización sustitutiva (régimen solidario de prima media con prestación definida) Art. 37 de la  Ley 100 del 93.</a:t>
            </a:r>
          </a:p>
        </p:txBody>
      </p:sp>
      <p:pic>
        <p:nvPicPr>
          <p:cNvPr id="1026" name="Picture 2" descr="Cartel brillante protección familiar con niños. | Vector Premium">
            <a:extLst>
              <a:ext uri="{FF2B5EF4-FFF2-40B4-BE49-F238E27FC236}">
                <a16:creationId xmlns:a16="http://schemas.microsoft.com/office/drawing/2014/main" id="{D73A7F96-AD01-4F68-90A0-7299DB9D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8" y="189309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9515" y="3887116"/>
            <a:ext cx="34822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Si muere el afiliado o el pensionado, tendrán derecho a la pensión sus beneficiarios de ley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892790"/>
      </p:ext>
    </p:extLst>
  </p:cSld>
  <p:clrMapOvr>
    <a:masterClrMapping/>
  </p:clrMapOvr>
  <p:transition spd="slow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9134C9ED-A34A-CB40-A52D-7F32B3E8F050}"/>
              </a:ext>
            </a:extLst>
          </p:cNvPr>
          <p:cNvSpPr/>
          <p:nvPr/>
        </p:nvSpPr>
        <p:spPr>
          <a:xfrm>
            <a:off x="3955058" y="831590"/>
            <a:ext cx="4137865" cy="6040370"/>
          </a:xfrm>
          <a:prstGeom prst="rect">
            <a:avLst/>
          </a:prstGeom>
          <a:solidFill>
            <a:srgbClr val="E4F3FC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BAF1CF-3399-4F1C-8112-17CF4822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42" y="230953"/>
            <a:ext cx="11083957" cy="470234"/>
          </a:xfrm>
        </p:spPr>
        <p:txBody>
          <a:bodyPr/>
          <a:lstStyle/>
          <a:p>
            <a:r>
              <a:rPr lang="es-CO" dirty="0"/>
              <a:t>Prevención de siniestros en el Sistema General de Riesgos Laborales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ED1D4DB-2328-9E4D-9FEB-1A409DD4B029}"/>
              </a:ext>
            </a:extLst>
          </p:cNvPr>
          <p:cNvSpPr/>
          <p:nvPr/>
        </p:nvSpPr>
        <p:spPr>
          <a:xfrm>
            <a:off x="130227" y="970073"/>
            <a:ext cx="374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0"/>
                <a:solidFill>
                  <a:srgbClr val="76C5EF">
                    <a:lumMod val="50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Arial" pitchFamily="34" charset="0"/>
              </a:rPr>
              <a:t>Accidentes de trabajo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EE07A20-CED6-E542-86BC-B6BD9D19E386}"/>
              </a:ext>
            </a:extLst>
          </p:cNvPr>
          <p:cNvSpPr/>
          <p:nvPr/>
        </p:nvSpPr>
        <p:spPr>
          <a:xfrm>
            <a:off x="4086907" y="976034"/>
            <a:ext cx="407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ln w="0"/>
                <a:solidFill>
                  <a:srgbClr val="76C5EF">
                    <a:lumMod val="50000"/>
                  </a:srgbClr>
                </a:solidFill>
                <a:latin typeface="Franklin Gothic Medium"/>
                <a:cs typeface="Arial" pitchFamily="34" charset="0"/>
              </a:rPr>
              <a:t>E</a:t>
            </a:r>
            <a:r>
              <a:rPr lang="es-CO" sz="2800" b="1" dirty="0" err="1">
                <a:ln w="0"/>
                <a:solidFill>
                  <a:srgbClr val="76C5EF">
                    <a:lumMod val="50000"/>
                  </a:srgbClr>
                </a:solidFill>
                <a:latin typeface="Franklin Gothic Medium"/>
                <a:cs typeface="Arial" pitchFamily="34" charset="0"/>
              </a:rPr>
              <a:t>nfermedades</a:t>
            </a:r>
            <a:r>
              <a:rPr lang="es-CO" sz="2800" b="1" dirty="0">
                <a:ln w="0"/>
                <a:solidFill>
                  <a:srgbClr val="76C5EF">
                    <a:lumMod val="50000"/>
                  </a:srgbClr>
                </a:solidFill>
                <a:latin typeface="Franklin Gothic Medium"/>
                <a:cs typeface="Arial" pitchFamily="34" charset="0"/>
              </a:rPr>
              <a:t> laborales</a:t>
            </a:r>
            <a:endParaRPr kumimoji="0" lang="es-CO" sz="2800" b="1" i="0" u="none" strike="noStrike" kern="1200" cap="none" spc="0" normalizeH="0" baseline="0" noProof="0" dirty="0">
              <a:ln w="0"/>
              <a:solidFill>
                <a:srgbClr val="76C5EF">
                  <a:lumMod val="50000"/>
                </a:srgbClr>
              </a:solidFill>
              <a:effectLst/>
              <a:uLnTx/>
              <a:uFillTx/>
              <a:latin typeface="Franklin Gothic Medium"/>
              <a:ea typeface="+mn-ea"/>
              <a:cs typeface="Arial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079CF8D-7EA9-2144-A866-A4F71BFBEF15}"/>
              </a:ext>
            </a:extLst>
          </p:cNvPr>
          <p:cNvSpPr/>
          <p:nvPr/>
        </p:nvSpPr>
        <p:spPr>
          <a:xfrm>
            <a:off x="8163781" y="970073"/>
            <a:ext cx="374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0"/>
                <a:solidFill>
                  <a:srgbClr val="76C5EF">
                    <a:lumMod val="50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Arial" pitchFamily="34" charset="0"/>
              </a:rPr>
              <a:t>Muertes laborales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E56D86-CCC9-46D4-822B-1EADC524561A}"/>
              </a:ext>
            </a:extLst>
          </p:cNvPr>
          <p:cNvSpPr txBox="1"/>
          <p:nvPr/>
        </p:nvSpPr>
        <p:spPr>
          <a:xfrm>
            <a:off x="1520132" y="6596390"/>
            <a:ext cx="2143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Fasecolda.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F4878E-97FA-4326-9171-24D71185DC1E}"/>
              </a:ext>
            </a:extLst>
          </p:cNvPr>
          <p:cNvSpPr txBox="1"/>
          <p:nvPr/>
        </p:nvSpPr>
        <p:spPr>
          <a:xfrm>
            <a:off x="-3800" y="1463590"/>
            <a:ext cx="3747125" cy="330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2"/>
                </a:solidFill>
              </a:rPr>
              <a:t>La tasa de accidentes de trabajo paso de </a:t>
            </a:r>
            <a:r>
              <a:rPr lang="es-MX" sz="1800" b="1" dirty="0">
                <a:solidFill>
                  <a:schemeClr val="tx2"/>
                </a:solidFill>
              </a:rPr>
              <a:t>7.4 en 2011 por cada 100 trabajadores expuestos </a:t>
            </a:r>
            <a:r>
              <a:rPr lang="es-MX" b="1" dirty="0">
                <a:solidFill>
                  <a:schemeClr val="tx2"/>
                </a:solidFill>
              </a:rPr>
              <a:t>a 4,8 en 2021 (36% menos).</a:t>
            </a:r>
            <a:endParaRPr lang="es-MX" sz="1800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2"/>
                </a:solidFill>
              </a:rPr>
              <a:t>De haberse mantenido la tasa de 2011, habrían ocurrido más de 725.000 accidentes en los últimos. </a:t>
            </a:r>
            <a:endParaRPr lang="es-ES" sz="1800" dirty="0">
              <a:solidFill>
                <a:schemeClr val="tx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DEAA3D-F83F-49E3-8D78-E2DD31C6C9D1}"/>
              </a:ext>
            </a:extLst>
          </p:cNvPr>
          <p:cNvSpPr txBox="1"/>
          <p:nvPr/>
        </p:nvSpPr>
        <p:spPr>
          <a:xfrm>
            <a:off x="8092923" y="1463590"/>
            <a:ext cx="3968850" cy="330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2"/>
                </a:solidFill>
              </a:rPr>
              <a:t>De manera similar, las muertes de origen laboral han disminuido de </a:t>
            </a:r>
            <a:r>
              <a:rPr lang="es-MX" sz="1800" b="1" dirty="0">
                <a:solidFill>
                  <a:schemeClr val="tx2"/>
                </a:solidFill>
              </a:rPr>
              <a:t>9.2 por cada 100.000 trabajadores expuestos en 2011 a 5.6 en 2021 (39% menos). </a:t>
            </a:r>
          </a:p>
          <a:p>
            <a:pPr marL="285750" indent="-285750" algn="just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2"/>
                </a:solidFill>
              </a:rPr>
              <a:t>De haber continuado con la tasa de 2011, habrían ocurrido 3.189 muertes adicionales.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FF6EC6-A83A-4442-AD6C-2A79FF34C7B9}"/>
              </a:ext>
            </a:extLst>
          </p:cNvPr>
          <p:cNvSpPr txBox="1"/>
          <p:nvPr/>
        </p:nvSpPr>
        <p:spPr>
          <a:xfrm>
            <a:off x="4011379" y="1463590"/>
            <a:ext cx="4001535" cy="3692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2"/>
                </a:solidFill>
              </a:rPr>
              <a:t>Para la enfermedad laboral, sin considerar los años 2020 y 2021 debido al impacto del Covid-19, la tasa bajó de </a:t>
            </a:r>
            <a:r>
              <a:rPr lang="es-MX" sz="1800" b="1" dirty="0">
                <a:solidFill>
                  <a:schemeClr val="tx2"/>
                </a:solidFill>
              </a:rPr>
              <a:t>110.4 por cada 100.000 trabajadores en 2011 a 78.6 en 2019 (29% menos).</a:t>
            </a:r>
          </a:p>
          <a:p>
            <a:pPr marL="285750" indent="-285750" algn="just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2"/>
                </a:solidFill>
              </a:rPr>
              <a:t>Se evitaron casi 6.700 enfermedades, si se hubiera mantenido la tasa de 2011. </a:t>
            </a:r>
            <a:endParaRPr lang="es-E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92026"/>
      </p:ext>
    </p:extLst>
  </p:cSld>
  <p:clrMapOvr>
    <a:masterClrMapping/>
  </p:clrMapOvr>
  <p:transition spd="slow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9134C9ED-A34A-CB40-A52D-7F32B3E8F050}"/>
              </a:ext>
            </a:extLst>
          </p:cNvPr>
          <p:cNvSpPr/>
          <p:nvPr/>
        </p:nvSpPr>
        <p:spPr>
          <a:xfrm>
            <a:off x="3955058" y="831590"/>
            <a:ext cx="4137865" cy="6040370"/>
          </a:xfrm>
          <a:prstGeom prst="rect">
            <a:avLst/>
          </a:prstGeom>
          <a:solidFill>
            <a:srgbClr val="E4F3FC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BAF1CF-3399-4F1C-8112-17CF4822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43" y="230953"/>
            <a:ext cx="10441160" cy="470234"/>
          </a:xfrm>
        </p:spPr>
        <p:txBody>
          <a:bodyPr/>
          <a:lstStyle/>
          <a:p>
            <a:r>
              <a:rPr lang="es-CO" dirty="0"/>
              <a:t>Beneficios del Sistema General de Riesgos Laborales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ED1D4DB-2328-9E4D-9FEB-1A409DD4B029}"/>
              </a:ext>
            </a:extLst>
          </p:cNvPr>
          <p:cNvSpPr/>
          <p:nvPr/>
        </p:nvSpPr>
        <p:spPr>
          <a:xfrm>
            <a:off x="130227" y="970073"/>
            <a:ext cx="374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0"/>
                <a:solidFill>
                  <a:srgbClr val="76C5EF">
                    <a:lumMod val="50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Arial" pitchFamily="34" charset="0"/>
              </a:rPr>
              <a:t>Trabajadores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EE07A20-CED6-E542-86BC-B6BD9D19E386}"/>
              </a:ext>
            </a:extLst>
          </p:cNvPr>
          <p:cNvSpPr/>
          <p:nvPr/>
        </p:nvSpPr>
        <p:spPr>
          <a:xfrm>
            <a:off x="4086907" y="976034"/>
            <a:ext cx="374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ln w="0"/>
                <a:solidFill>
                  <a:srgbClr val="76C5EF">
                    <a:lumMod val="50000"/>
                  </a:srgbClr>
                </a:solidFill>
                <a:latin typeface="Franklin Gothic Medium"/>
                <a:cs typeface="Arial" pitchFamily="34" charset="0"/>
              </a:rPr>
              <a:t>E</a:t>
            </a:r>
            <a:r>
              <a:rPr lang="es-CO" sz="2800" b="1" dirty="0" err="1">
                <a:ln w="0"/>
                <a:solidFill>
                  <a:srgbClr val="76C5EF">
                    <a:lumMod val="50000"/>
                  </a:srgbClr>
                </a:solidFill>
                <a:latin typeface="Franklin Gothic Medium"/>
                <a:cs typeface="Arial" pitchFamily="34" charset="0"/>
              </a:rPr>
              <a:t>mpleadores</a:t>
            </a:r>
            <a:endParaRPr kumimoji="0" lang="es-CO" sz="2800" b="1" i="0" u="none" strike="noStrike" kern="1200" cap="none" spc="0" normalizeH="0" baseline="0" noProof="0" dirty="0">
              <a:ln w="0"/>
              <a:solidFill>
                <a:srgbClr val="76C5EF">
                  <a:lumMod val="50000"/>
                </a:srgbClr>
              </a:solidFill>
              <a:effectLst/>
              <a:uLnTx/>
              <a:uFillTx/>
              <a:latin typeface="Franklin Gothic Medium"/>
              <a:ea typeface="+mn-ea"/>
              <a:cs typeface="Arial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079CF8D-7EA9-2144-A866-A4F71BFBEF15}"/>
              </a:ext>
            </a:extLst>
          </p:cNvPr>
          <p:cNvSpPr/>
          <p:nvPr/>
        </p:nvSpPr>
        <p:spPr>
          <a:xfrm>
            <a:off x="8163781" y="970073"/>
            <a:ext cx="374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0"/>
                <a:solidFill>
                  <a:srgbClr val="76C5EF">
                    <a:lumMod val="50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Arial" pitchFamily="34" charset="0"/>
              </a:rPr>
              <a:t>Gobierno Nacional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E56D86-CCC9-46D4-822B-1EADC524561A}"/>
              </a:ext>
            </a:extLst>
          </p:cNvPr>
          <p:cNvSpPr txBox="1"/>
          <p:nvPr/>
        </p:nvSpPr>
        <p:spPr>
          <a:xfrm>
            <a:off x="1520132" y="6596390"/>
            <a:ext cx="2143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Fasecolda.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F4878E-97FA-4326-9171-24D71185DC1E}"/>
              </a:ext>
            </a:extLst>
          </p:cNvPr>
          <p:cNvSpPr txBox="1"/>
          <p:nvPr/>
        </p:nvSpPr>
        <p:spPr>
          <a:xfrm>
            <a:off x="-3800" y="1463590"/>
            <a:ext cx="37471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El menor riesgo de accidentalidad y mortalidad que enfrentan que se </a:t>
            </a:r>
            <a:r>
              <a:rPr lang="es-CO">
                <a:solidFill>
                  <a:schemeClr val="tx2"/>
                </a:solidFill>
              </a:rPr>
              <a:t>ha reducido.</a:t>
            </a: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Los mayores ingresos cuando se incapacitan, pues el Sistema de Salud solo les hubiera reconocido las 2/3 partes de su salario.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Gracias a esto, los trabajadores reciben aproximadamente $200 mil millones anuales, que no hubieran recibido sin el sistema de aseguramiento en competencia.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1AEE95-CA0B-49EC-B2D9-B3A9C5EF2021}"/>
              </a:ext>
            </a:extLst>
          </p:cNvPr>
          <p:cNvSpPr txBox="1"/>
          <p:nvPr/>
        </p:nvSpPr>
        <p:spPr>
          <a:xfrm>
            <a:off x="3947023" y="1536782"/>
            <a:ext cx="4026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$ 136 mil millones anuales por la mayor afiliación.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$ 365 mil millones por la menor accidentalidad.</a:t>
            </a:r>
          </a:p>
          <a:p>
            <a:pPr algn="just">
              <a:buClr>
                <a:srgbClr val="C00000"/>
              </a:buClr>
            </a:pP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DEAA3D-F83F-49E3-8D78-E2DD31C6C9D1}"/>
              </a:ext>
            </a:extLst>
          </p:cNvPr>
          <p:cNvSpPr txBox="1"/>
          <p:nvPr/>
        </p:nvSpPr>
        <p:spPr>
          <a:xfrm>
            <a:off x="8092923" y="1463590"/>
            <a:ext cx="39688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La cobertura aumentó y las respectivas trasferencias al Subsistema de Salud, por atención de siniestros, son beneficios para el GN, que se reflejan en menor necesidad de financiación.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2"/>
                </a:solidFill>
              </a:rPr>
              <a:t>En 2021 el SGRL cubrió $682 mil millones en gastos de atención, el 23% de ellos son atribuibles a la mayor cobertura del modelo de aseguramiento en competencia.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Anualmente el GN recibe $150 mil millones por transferencias. </a:t>
            </a:r>
          </a:p>
        </p:txBody>
      </p:sp>
    </p:spTree>
    <p:extLst>
      <p:ext uri="{BB962C8B-B14F-4D97-AF65-F5344CB8AC3E}">
        <p14:creationId xmlns:p14="http://schemas.microsoft.com/office/powerpoint/2010/main" val="282257396"/>
      </p:ext>
    </p:extLst>
  </p:cSld>
  <p:clrMapOvr>
    <a:masterClrMapping/>
  </p:clrMapOvr>
  <p:transition spd="slow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3D6A86-C105-46F8-A4DB-DF5861C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95D585-ACCB-442A-9FC7-27A7015D0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959" y="1918544"/>
            <a:ext cx="8398636" cy="1500187"/>
          </a:xfrm>
        </p:spPr>
        <p:txBody>
          <a:bodyPr/>
          <a:lstStyle/>
          <a:p>
            <a:pPr algn="l"/>
            <a:r>
              <a:rPr lang="es-MX" dirty="0"/>
              <a:t>Cifras de interés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D16EC95-20A3-4E4F-AE2F-B006AF468D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MX" dirty="0"/>
              <a:t>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888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5794" y="0"/>
            <a:ext cx="11592623" cy="792088"/>
          </a:xfrm>
        </p:spPr>
        <p:txBody>
          <a:bodyPr>
            <a:normAutofit/>
          </a:bodyPr>
          <a:lstStyle/>
          <a:p>
            <a:r>
              <a:rPr lang="es-ES" sz="2400" dirty="0"/>
              <a:t>Afiliados vs. Ocupados. La informalidad es el reto más grande del mercado laboral.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104F51-F682-495A-A5C9-9CFF77850600}"/>
              </a:ext>
            </a:extLst>
          </p:cNvPr>
          <p:cNvSpPr/>
          <p:nvPr/>
        </p:nvSpPr>
        <p:spPr>
          <a:xfrm>
            <a:off x="166803" y="763688"/>
            <a:ext cx="11929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</a:rPr>
              <a:t>Si bien el país aún tiene un reto importante en materia de formalidad laboral, ha hecho esfuerzos considerables, alcanzando más del 51% de la población ocupada que está afiliada al SGRL.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03AE43-C359-4FC7-9E5C-32EB6B23D34E}"/>
              </a:ext>
            </a:extLst>
          </p:cNvPr>
          <p:cNvSpPr txBox="1"/>
          <p:nvPr/>
        </p:nvSpPr>
        <p:spPr>
          <a:xfrm>
            <a:off x="1508316" y="6604084"/>
            <a:ext cx="79923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Estadísticas presidenciales </a:t>
            </a:r>
            <a:r>
              <a:rPr kumimoji="0" lang="es-MX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y DANE. 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204847C-BED3-4D5A-8FFC-E627B5FDF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510089"/>
              </p:ext>
            </p:extLst>
          </p:nvPr>
        </p:nvGraphicFramePr>
        <p:xfrm>
          <a:off x="166802" y="1676400"/>
          <a:ext cx="11606097" cy="441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807295"/>
      </p:ext>
    </p:extLst>
  </p:cSld>
  <p:clrMapOvr>
    <a:masterClrMapping/>
  </p:clrMapOvr>
  <p:transition spd="slow">
    <p:pull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Empresas afiliadas al SGRL (miles)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B95E00-618B-40CE-A5D0-73DC9BAD868A}"/>
              </a:ext>
            </a:extLst>
          </p:cNvPr>
          <p:cNvSpPr txBox="1"/>
          <p:nvPr/>
        </p:nvSpPr>
        <p:spPr>
          <a:xfrm>
            <a:off x="1363747" y="6544416"/>
            <a:ext cx="6887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Estadísticas presidenciales </a:t>
            </a:r>
            <a:r>
              <a:rPr kumimoji="0" lang="es-MX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6C96EE-A434-4E18-9156-4EF323E2FA51}"/>
              </a:ext>
            </a:extLst>
          </p:cNvPr>
          <p:cNvSpPr/>
          <p:nvPr/>
        </p:nvSpPr>
        <p:spPr>
          <a:xfrm>
            <a:off x="166803" y="824228"/>
            <a:ext cx="11929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</a:rPr>
              <a:t>Entre 2010 y 2021, el número de empresas afiliadas al Sistema General de Riesgos Laborales, creció en un 132%.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421D342-1338-4D59-81E5-05716CFDD57B}"/>
              </a:ext>
            </a:extLst>
          </p:cNvPr>
          <p:cNvGraphicFramePr>
            <a:graphicFrameLocks/>
          </p:cNvGraphicFramePr>
          <p:nvPr/>
        </p:nvGraphicFramePr>
        <p:xfrm>
          <a:off x="78362" y="1605030"/>
          <a:ext cx="12113637" cy="489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34275"/>
      </p:ext>
    </p:extLst>
  </p:cSld>
  <p:clrMapOvr>
    <a:masterClrMapping/>
  </p:clrMapOvr>
  <p:transition spd="slow"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Trabajadores afiliados al SGRL (millones)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6D7764-8C22-462F-ACD7-79B11A21CB5F}"/>
              </a:ext>
            </a:extLst>
          </p:cNvPr>
          <p:cNvSpPr txBox="1"/>
          <p:nvPr/>
        </p:nvSpPr>
        <p:spPr>
          <a:xfrm>
            <a:off x="1368010" y="6486075"/>
            <a:ext cx="79828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Estadísticas presidenciales </a:t>
            </a:r>
            <a:r>
              <a:rPr kumimoji="0" lang="es-MX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C78BE5E-5B1A-41D4-9FFD-17AC55D07E31}"/>
              </a:ext>
            </a:extLst>
          </p:cNvPr>
          <p:cNvSpPr/>
          <p:nvPr/>
        </p:nvSpPr>
        <p:spPr>
          <a:xfrm>
            <a:off x="166803" y="763688"/>
            <a:ext cx="11929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</a:rPr>
              <a:t>En el periodo estudiado, el total de trabajadores afiliados creció un 58%. Resaltando que debido a la pandemia generada por el COVID-19, se presento una importante caída en los afiliados al 2020.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5242E08-5084-42C7-978B-0CAE1B0E659D}"/>
              </a:ext>
            </a:extLst>
          </p:cNvPr>
          <p:cNvGraphicFramePr>
            <a:graphicFrameLocks/>
          </p:cNvGraphicFramePr>
          <p:nvPr/>
        </p:nvGraphicFramePr>
        <p:xfrm>
          <a:off x="166802" y="1535303"/>
          <a:ext cx="11689575" cy="49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6374315"/>
      </p:ext>
    </p:extLst>
  </p:cSld>
  <p:clrMapOvr>
    <a:masterClrMapping/>
  </p:clrMapOvr>
  <p:transition spd="slow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D325B65-3FB7-4188-98C8-1B750CF3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FA4556-9F78-4777-8497-3366D05C1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dirty="0"/>
              <a:t>Modelo del Sistema General de Riesgos Laborales en Colombia. 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1C8C41E-BA9C-4A50-A0B9-88BD986BAD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MX" dirty="0"/>
              <a:t>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536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Independientes afiliados – incremento en la cultura de la seguridad social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104F51-F682-495A-A5C9-9CFF77850600}"/>
              </a:ext>
            </a:extLst>
          </p:cNvPr>
          <p:cNvSpPr/>
          <p:nvPr/>
        </p:nvSpPr>
        <p:spPr>
          <a:xfrm>
            <a:off x="166803" y="763688"/>
            <a:ext cx="11929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</a:rPr>
              <a:t>A 2021, los independientes afiliados al sistema representaban el 9,1% del total de afiliados; esta proporción incrementó en 7,1 puntos porcentuales desde el año 2010.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03AE43-C359-4FC7-9E5C-32EB6B23D34E}"/>
              </a:ext>
            </a:extLst>
          </p:cNvPr>
          <p:cNvSpPr txBox="1"/>
          <p:nvPr/>
        </p:nvSpPr>
        <p:spPr>
          <a:xfrm>
            <a:off x="1451166" y="6519513"/>
            <a:ext cx="79923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Estadísticas presidenciales </a:t>
            </a:r>
            <a:r>
              <a:rPr kumimoji="0" lang="es-MX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25050A5-1B5B-4089-95E2-337FD0EAA2BC}"/>
              </a:ext>
            </a:extLst>
          </p:cNvPr>
          <p:cNvGraphicFramePr>
            <a:graphicFrameLocks/>
          </p:cNvGraphicFramePr>
          <p:nvPr/>
        </p:nvGraphicFramePr>
        <p:xfrm>
          <a:off x="166803" y="1555851"/>
          <a:ext cx="11669026" cy="49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29012"/>
      </p:ext>
    </p:extLst>
  </p:cSld>
  <p:clrMapOvr>
    <a:masterClrMapping/>
  </p:clrMapOvr>
  <p:transition spd="slow">
    <p:pull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Distribución de trabajadores por clase de riesgo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7FEE7D-5896-40DF-BEAA-BBC4720AE51B}"/>
              </a:ext>
            </a:extLst>
          </p:cNvPr>
          <p:cNvSpPr/>
          <p:nvPr/>
        </p:nvSpPr>
        <p:spPr>
          <a:xfrm>
            <a:off x="1309757" y="6433795"/>
            <a:ext cx="325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Estadísticas presidenciales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1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936E07-C146-4513-8A00-ADC671988DA9}"/>
              </a:ext>
            </a:extLst>
          </p:cNvPr>
          <p:cNvSpPr/>
          <p:nvPr/>
        </p:nvSpPr>
        <p:spPr>
          <a:xfrm>
            <a:off x="109607" y="764196"/>
            <a:ext cx="11929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</a:rPr>
              <a:t>A 2021, el 38% de los trabajadores dependientes y el 56% de los independientes del sistema pertenecen a la clase de riesgo 1.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C37D26-C5E8-4BDA-B7AF-7FB922ED9B00}"/>
              </a:ext>
            </a:extLst>
          </p:cNvPr>
          <p:cNvGraphicFramePr>
            <a:graphicFrameLocks/>
          </p:cNvGraphicFramePr>
          <p:nvPr/>
        </p:nvGraphicFramePr>
        <p:xfrm>
          <a:off x="234592" y="1556358"/>
          <a:ext cx="11804417" cy="485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21781"/>
      </p:ext>
    </p:extLst>
  </p:cSld>
  <p:clrMapOvr>
    <a:masterClrMapping/>
  </p:clrMapOvr>
  <p:transition spd="slow"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C9FDB-C5AF-4CFB-B13A-1B7B3823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Composición de afiliados por tamaño de empresa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52B574-2456-40BC-8EE4-8850AB0CDE81}"/>
              </a:ext>
            </a:extLst>
          </p:cNvPr>
          <p:cNvSpPr txBox="1"/>
          <p:nvPr/>
        </p:nvSpPr>
        <p:spPr>
          <a:xfrm>
            <a:off x="180535" y="785364"/>
            <a:ext cx="11830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Con corte a agosto de 2021, el 97,3% de las empresas afiliadas al Sistema General de Riesgos Laborales fueron MIPYMES y aglomeraban el 50,4% de los trabajadores del sistema.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180440-1B30-438C-8F42-FA94738DD478}"/>
              </a:ext>
            </a:extLst>
          </p:cNvPr>
          <p:cNvSpPr/>
          <p:nvPr/>
        </p:nvSpPr>
        <p:spPr>
          <a:xfrm>
            <a:off x="1318417" y="6581001"/>
            <a:ext cx="1449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3304268-0417-4661-B8C1-B16A2E1EBAC1}"/>
              </a:ext>
            </a:extLst>
          </p:cNvPr>
          <p:cNvCxnSpPr>
            <a:cxnSpLocks/>
          </p:cNvCxnSpPr>
          <p:nvPr/>
        </p:nvCxnSpPr>
        <p:spPr>
          <a:xfrm>
            <a:off x="5933917" y="1754027"/>
            <a:ext cx="0" cy="482239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B7CA0A6-6CC5-4519-9C32-7FE47D2A9A98}"/>
              </a:ext>
            </a:extLst>
          </p:cNvPr>
          <p:cNvGraphicFramePr>
            <a:graphicFrameLocks/>
          </p:cNvGraphicFramePr>
          <p:nvPr/>
        </p:nvGraphicFramePr>
        <p:xfrm>
          <a:off x="-241005" y="1687425"/>
          <a:ext cx="6337001" cy="482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ECF88D1-0E2F-484E-A690-D3B0F6991861}"/>
              </a:ext>
            </a:extLst>
          </p:cNvPr>
          <p:cNvGraphicFramePr>
            <a:graphicFrameLocks/>
          </p:cNvGraphicFramePr>
          <p:nvPr/>
        </p:nvGraphicFramePr>
        <p:xfrm>
          <a:off x="6095996" y="1687425"/>
          <a:ext cx="5915468" cy="482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344891"/>
      </p:ext>
    </p:extLst>
  </p:cSld>
  <p:clrMapOvr>
    <a:masterClrMapping/>
  </p:clrMapOvr>
  <p:transition spd="slow">
    <p:pull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974C4-6187-465E-94F7-B10326E0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Composición por sector económico y sexo</a:t>
            </a:r>
            <a:endParaRPr lang="es-CO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5D0B681-C961-4E0C-BE6D-1D9F516D105E}"/>
              </a:ext>
            </a:extLst>
          </p:cNvPr>
          <p:cNvGraphicFramePr>
            <a:graphicFrameLocks/>
          </p:cNvGraphicFramePr>
          <p:nvPr/>
        </p:nvGraphicFramePr>
        <p:xfrm>
          <a:off x="329956" y="1554804"/>
          <a:ext cx="11514213" cy="508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8B3EA27-27D3-4B0D-8F42-EF5F32B4C74B}"/>
              </a:ext>
            </a:extLst>
          </p:cNvPr>
          <p:cNvSpPr txBox="1"/>
          <p:nvPr/>
        </p:nvSpPr>
        <p:spPr>
          <a:xfrm>
            <a:off x="180535" y="785364"/>
            <a:ext cx="11830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En el SGRL el 61% de los afiliados son hombres, resaltando que hay sectores cómo construcción, minas y canteras e hidrocarburos en los que esta proporción es de más del 88%.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D21C94-1BA3-4AF1-A347-8E7B79A9BDD5}"/>
              </a:ext>
            </a:extLst>
          </p:cNvPr>
          <p:cNvSpPr/>
          <p:nvPr/>
        </p:nvSpPr>
        <p:spPr>
          <a:xfrm>
            <a:off x="1357481" y="6511410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Fasecolda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– Circular 035.</a:t>
            </a:r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546569572"/>
      </p:ext>
    </p:extLst>
  </p:cSld>
  <p:clrMapOvr>
    <a:masterClrMapping/>
  </p:clrMapOvr>
  <p:transition spd="slow">
    <p:pull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FD8DF-6F0A-4402-86E4-EA9E3922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Variación por sector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D29824-29B5-4D12-8D08-6D13A902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04116"/>
              </p:ext>
            </p:extLst>
          </p:nvPr>
        </p:nvGraphicFramePr>
        <p:xfrm>
          <a:off x="1651820" y="1914020"/>
          <a:ext cx="9399639" cy="47020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33213">
                  <a:extLst>
                    <a:ext uri="{9D8B030D-6E8A-4147-A177-3AD203B41FA5}">
                      <a16:colId xmlns:a16="http://schemas.microsoft.com/office/drawing/2014/main" val="2500523541"/>
                    </a:ext>
                  </a:extLst>
                </a:gridCol>
                <a:gridCol w="3133213">
                  <a:extLst>
                    <a:ext uri="{9D8B030D-6E8A-4147-A177-3AD203B41FA5}">
                      <a16:colId xmlns:a16="http://schemas.microsoft.com/office/drawing/2014/main" val="4145888480"/>
                    </a:ext>
                  </a:extLst>
                </a:gridCol>
                <a:gridCol w="3133213">
                  <a:extLst>
                    <a:ext uri="{9D8B030D-6E8A-4147-A177-3AD203B41FA5}">
                      <a16:colId xmlns:a16="http://schemas.microsoft.com/office/drawing/2014/main" val="1285528101"/>
                    </a:ext>
                  </a:extLst>
                </a:gridCol>
              </a:tblGrid>
              <a:tr h="1706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SECTOR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Var 2020/2019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Var 2021/2020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400438149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INDUSTRIA MANUFACTURERA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930264758"/>
                  </a:ext>
                </a:extLst>
              </a:tr>
              <a:tr h="337353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AGRICULTURA, GANADERÍA, CAZA Y SILVICULTURA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551403822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MINAS Y CANTERAS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913923386"/>
                  </a:ext>
                </a:extLst>
              </a:tr>
              <a:tr h="3373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TRANSPORTE, ALMACENAMIENTO Y COMUNICACIONES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570317594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FINANCIERO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91808559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INMOBILIARIO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-4%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068628898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ELECTRICO, GAS Y AGUA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12%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4081679965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CONSTRUCCIÓN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301368153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COMERCIO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-2%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399880358"/>
                  </a:ext>
                </a:extLst>
              </a:tr>
              <a:tr h="33735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ADMINISTRACIÓN PÚBLICA Y DEFENSA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354781000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EDUCACIÓN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-8%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643060958"/>
                  </a:ext>
                </a:extLst>
              </a:tr>
              <a:tr h="177226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SERVICIOS SOCIALES Y DE SALUD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05973705"/>
                  </a:ext>
                </a:extLst>
              </a:tr>
              <a:tr h="337353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SERVICIOS COMUNITARIOS, SOCIALES Y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043822511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PESCA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-5%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453492778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HOTELES Y RESTAURANTES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-16%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025026960"/>
                  </a:ext>
                </a:extLst>
              </a:tr>
              <a:tr h="17722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ORGANOS EXTRATERRITORIALES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-5%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1231097700"/>
                  </a:ext>
                </a:extLst>
              </a:tr>
              <a:tr h="170637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SERVICIO DOMÉSTICO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-4%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36" marR="5736" marT="5736" marB="0" anchor="ctr"/>
                </a:tc>
                <a:extLst>
                  <a:ext uri="{0D108BD9-81ED-4DB2-BD59-A6C34878D82A}">
                    <a16:rowId xmlns:a16="http://schemas.microsoft.com/office/drawing/2014/main" val="3633523871"/>
                  </a:ext>
                </a:extLst>
              </a:tr>
            </a:tbl>
          </a:graphicData>
        </a:graphic>
      </p:graphicFrame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id="{138DC231-4F9C-460F-ABE3-C519E7EE7A19}"/>
              </a:ext>
            </a:extLst>
          </p:cNvPr>
          <p:cNvSpPr/>
          <p:nvPr/>
        </p:nvSpPr>
        <p:spPr>
          <a:xfrm>
            <a:off x="1651820" y="5974814"/>
            <a:ext cx="9399638" cy="22167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6">
            <a:extLst>
              <a:ext uri="{FF2B5EF4-FFF2-40B4-BE49-F238E27FC236}">
                <a16:creationId xmlns:a16="http://schemas.microsoft.com/office/drawing/2014/main" id="{DE02AECE-E9F5-4BB5-A8D9-BE283CB1ABB8}"/>
              </a:ext>
            </a:extLst>
          </p:cNvPr>
          <p:cNvSpPr/>
          <p:nvPr/>
        </p:nvSpPr>
        <p:spPr>
          <a:xfrm>
            <a:off x="1651820" y="5272556"/>
            <a:ext cx="9399638" cy="50433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CBA890-017C-453A-AB51-3B32CE2998CF}"/>
              </a:ext>
            </a:extLst>
          </p:cNvPr>
          <p:cNvSpPr txBox="1"/>
          <p:nvPr/>
        </p:nvSpPr>
        <p:spPr>
          <a:xfrm>
            <a:off x="180535" y="785364"/>
            <a:ext cx="11830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tx2"/>
                </a:solidFill>
              </a:rPr>
              <a:t>P</a:t>
            </a:r>
            <a:r>
              <a:rPr lang="es-CO" sz="2200" dirty="0" err="1">
                <a:solidFill>
                  <a:schemeClr val="tx2"/>
                </a:solidFill>
              </a:rPr>
              <a:t>or</a:t>
            </a:r>
            <a:r>
              <a:rPr lang="es-CO" sz="2200" dirty="0">
                <a:solidFill>
                  <a:schemeClr val="tx2"/>
                </a:solidFill>
              </a:rPr>
              <a:t> la pandemia se vio una reducción significativa el sector de hoteles y restaurantes.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200" dirty="0">
                <a:solidFill>
                  <a:schemeClr val="tx2"/>
                </a:solidFill>
              </a:rPr>
              <a:t>Para el 2021, la recuperación del mercado laboral formal se evidencio especialmente en servicios comunitarios, sociales y personales, así como, administración pública y defensa.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66A8830-0AFA-4355-AB3D-9698F4DDA86F}"/>
              </a:ext>
            </a:extLst>
          </p:cNvPr>
          <p:cNvSpPr/>
          <p:nvPr/>
        </p:nvSpPr>
        <p:spPr>
          <a:xfrm>
            <a:off x="1651820" y="4536939"/>
            <a:ext cx="9399638" cy="31601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12499"/>
      </p:ext>
    </p:extLst>
  </p:cSld>
  <p:clrMapOvr>
    <a:masterClrMapping/>
  </p:clrMapOvr>
  <p:transition spd="slow">
    <p:pull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Tasa de Accidente de trabajo (AT)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5A7F7F-89F4-4604-A8B7-DE3685A6F611}"/>
              </a:ext>
            </a:extLst>
          </p:cNvPr>
          <p:cNvSpPr txBox="1"/>
          <p:nvPr/>
        </p:nvSpPr>
        <p:spPr>
          <a:xfrm>
            <a:off x="1247333" y="639633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Estadísticas presidenciales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  <a:p>
            <a:r>
              <a:rPr lang="es-ES" sz="1200" dirty="0"/>
              <a:t>* Medida como: (total accidentes de trabajo calificados)/(Número promedio de trabajadores afiliados)*100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18E9D8-6C61-422A-A992-D4F7661C2671}"/>
              </a:ext>
            </a:extLst>
          </p:cNvPr>
          <p:cNvSpPr txBox="1"/>
          <p:nvPr/>
        </p:nvSpPr>
        <p:spPr>
          <a:xfrm>
            <a:off x="180533" y="852599"/>
            <a:ext cx="11830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La tasa de accidentes de trabajo calificados como de origen laboral ha disminuido un 28% entre 2010 y 2021. Resaltando la caída del año 2020 debido a la emergencia sanitaria ocasionada por el COVID-19. 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CEDD241-120F-4261-A383-3D286BA531F2}"/>
              </a:ext>
            </a:extLst>
          </p:cNvPr>
          <p:cNvGraphicFramePr>
            <a:graphicFrameLocks/>
          </p:cNvGraphicFramePr>
          <p:nvPr/>
        </p:nvGraphicFramePr>
        <p:xfrm>
          <a:off x="66545" y="1831367"/>
          <a:ext cx="11830929" cy="426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715133"/>
      </p:ext>
    </p:extLst>
  </p:cSld>
  <p:clrMapOvr>
    <a:masterClrMapping/>
  </p:clrMapOvr>
  <p:transition spd="slow">
    <p:pull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57B73A-7DFC-477A-9FCA-547C7E19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Distribución de la tasa de accidente de trabajo por sector económico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32216-C331-4044-A731-2072ABC25457}"/>
              </a:ext>
            </a:extLst>
          </p:cNvPr>
          <p:cNvSpPr txBox="1"/>
          <p:nvPr/>
        </p:nvSpPr>
        <p:spPr>
          <a:xfrm>
            <a:off x="1591926" y="639633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Estadísticas presidenciales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  <a:p>
            <a:r>
              <a:rPr lang="es-ES" sz="1200" dirty="0"/>
              <a:t>* Medida como: (total accidentes de trabajo calificados)/(Número promedio de trabajadores afiliados)*100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72BFE0-A21D-4D80-AC28-27780FED1BC0}"/>
              </a:ext>
            </a:extLst>
          </p:cNvPr>
          <p:cNvSpPr txBox="1"/>
          <p:nvPr/>
        </p:nvSpPr>
        <p:spPr>
          <a:xfrm>
            <a:off x="180533" y="852599"/>
            <a:ext cx="11830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A 2021, Agricultura, minas y canteras e industria manufacturera son los sectores con mayores tasas de accidente de trabajo.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A7B325D-BDCC-408D-BD63-9AED3C19B049}"/>
              </a:ext>
            </a:extLst>
          </p:cNvPr>
          <p:cNvGraphicFramePr>
            <a:graphicFrameLocks/>
          </p:cNvGraphicFramePr>
          <p:nvPr/>
        </p:nvGraphicFramePr>
        <p:xfrm>
          <a:off x="180533" y="1622040"/>
          <a:ext cx="11830928" cy="49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473499"/>
      </p:ext>
    </p:extLst>
  </p:cSld>
  <p:clrMapOvr>
    <a:masterClrMapping/>
  </p:clrMapOvr>
  <p:transition spd="slow">
    <p:pull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FD9B2-929A-4616-9AA7-5994F4A2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Distribución de Accidentes de Trabajo por clase de riesgo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E1191-3227-4F06-B67F-3031616F716E}"/>
              </a:ext>
            </a:extLst>
          </p:cNvPr>
          <p:cNvSpPr txBox="1"/>
          <p:nvPr/>
        </p:nvSpPr>
        <p:spPr>
          <a:xfrm>
            <a:off x="1571048" y="6576426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F0DC77-C79C-42A9-97C9-DA4BC9BCCD6F}"/>
              </a:ext>
            </a:extLst>
          </p:cNvPr>
          <p:cNvSpPr txBox="1"/>
          <p:nvPr/>
        </p:nvSpPr>
        <p:spPr>
          <a:xfrm>
            <a:off x="180533" y="852599"/>
            <a:ext cx="11866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En el año 2021, la clase de riesgo 3 representaba el 20% de los afiliados al sistema y el 30% de los AT calificados, sin embargo, la clase 1 con el 40% de los trabajadores, solo tiene el 14% de los accidentes.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8F0E8F-4BED-42E7-80A1-D8FDE447F674}"/>
              </a:ext>
            </a:extLst>
          </p:cNvPr>
          <p:cNvSpPr txBox="1"/>
          <p:nvPr/>
        </p:nvSpPr>
        <p:spPr>
          <a:xfrm>
            <a:off x="680621" y="1825459"/>
            <a:ext cx="640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Distribución de trabajadores por clase de riesgo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A3EE2E4-FCDF-4DE6-95AF-33D5DEA3B57E}"/>
              </a:ext>
            </a:extLst>
          </p:cNvPr>
          <p:cNvCxnSpPr>
            <a:cxnSpLocks/>
          </p:cNvCxnSpPr>
          <p:nvPr/>
        </p:nvCxnSpPr>
        <p:spPr>
          <a:xfrm>
            <a:off x="5933917" y="1754027"/>
            <a:ext cx="0" cy="482239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90AF2D-CE88-48A7-A011-9107CE1B8541}"/>
              </a:ext>
            </a:extLst>
          </p:cNvPr>
          <p:cNvSpPr txBox="1"/>
          <p:nvPr/>
        </p:nvSpPr>
        <p:spPr>
          <a:xfrm>
            <a:off x="6997954" y="1872734"/>
            <a:ext cx="640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Distribución de AT por clase de riesgo 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0499EB5-2745-4E7C-8985-E1BA1FE97AC8}"/>
              </a:ext>
            </a:extLst>
          </p:cNvPr>
          <p:cNvGraphicFramePr>
            <a:graphicFrameLocks/>
          </p:cNvGraphicFramePr>
          <p:nvPr/>
        </p:nvGraphicFramePr>
        <p:xfrm>
          <a:off x="5933916" y="2057400"/>
          <a:ext cx="6336055" cy="430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F73D1BE-D638-4629-BE27-55DE670D66C2}"/>
              </a:ext>
            </a:extLst>
          </p:cNvPr>
          <p:cNvGraphicFramePr>
            <a:graphicFrameLocks/>
          </p:cNvGraphicFramePr>
          <p:nvPr/>
        </p:nvGraphicFramePr>
        <p:xfrm>
          <a:off x="147474" y="2001458"/>
          <a:ext cx="5711741" cy="450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093951"/>
      </p:ext>
    </p:extLst>
  </p:cSld>
  <p:clrMapOvr>
    <a:masterClrMapping/>
  </p:clrMapOvr>
  <p:transition spd="slow">
    <p:pull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6439-3C44-41C9-90B2-D5179D15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Accidentes de trabajo y sector económico 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FAEA6E-8291-46B9-BDA8-32FFBA27AC6D}"/>
              </a:ext>
            </a:extLst>
          </p:cNvPr>
          <p:cNvSpPr txBox="1"/>
          <p:nvPr/>
        </p:nvSpPr>
        <p:spPr>
          <a:xfrm>
            <a:off x="1442301" y="6581001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56C944-ABC8-45E8-9773-997D0B787298}"/>
              </a:ext>
            </a:extLst>
          </p:cNvPr>
          <p:cNvSpPr txBox="1"/>
          <p:nvPr/>
        </p:nvSpPr>
        <p:spPr>
          <a:xfrm>
            <a:off x="8410580" y="1133240"/>
            <a:ext cx="34484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Agricultura, construcción e industria manufacturera, son los sectores que tienen una mayor participación en los AT que en el total de trabajadores afiliados.</a:t>
            </a:r>
          </a:p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Gráfico 8" descr="Bombero">
            <a:extLst>
              <a:ext uri="{FF2B5EF4-FFF2-40B4-BE49-F238E27FC236}">
                <a16:creationId xmlns:a16="http://schemas.microsoft.com/office/drawing/2014/main" id="{EBE8DF09-C5B8-4CB5-8825-42B181A8F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7300" y="3972534"/>
            <a:ext cx="2667000" cy="2667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90CEF7-9CD1-45D0-B001-C6573FA6F808}"/>
              </a:ext>
            </a:extLst>
          </p:cNvPr>
          <p:cNvGraphicFramePr>
            <a:graphicFrameLocks noGrp="1"/>
          </p:cNvGraphicFramePr>
          <p:nvPr/>
        </p:nvGraphicFramePr>
        <p:xfrm>
          <a:off x="776368" y="1133240"/>
          <a:ext cx="6970938" cy="39376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4176">
                  <a:extLst>
                    <a:ext uri="{9D8B030D-6E8A-4147-A177-3AD203B41FA5}">
                      <a16:colId xmlns:a16="http://schemas.microsoft.com/office/drawing/2014/main" val="2285547725"/>
                    </a:ext>
                  </a:extLst>
                </a:gridCol>
                <a:gridCol w="1318437">
                  <a:extLst>
                    <a:ext uri="{9D8B030D-6E8A-4147-A177-3AD203B41FA5}">
                      <a16:colId xmlns:a16="http://schemas.microsoft.com/office/drawing/2014/main" val="485905316"/>
                    </a:ext>
                  </a:extLst>
                </a:gridCol>
                <a:gridCol w="1078325">
                  <a:extLst>
                    <a:ext uri="{9D8B030D-6E8A-4147-A177-3AD203B41FA5}">
                      <a16:colId xmlns:a16="http://schemas.microsoft.com/office/drawing/2014/main" val="3234197996"/>
                    </a:ext>
                  </a:extLst>
                </a:gridCol>
              </a:tblGrid>
              <a:tr h="188083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Sector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% Trabajadores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% AT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603492749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INDUSTRIA MANUFACTURERA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400420887"/>
                  </a:ext>
                </a:extLst>
              </a:tr>
              <a:tr h="178779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AGRICULTURA, GANADERÍA, CAZA Y SILVICULTURA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968550382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MINAS Y CANTERAS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296753445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TRANSPORTE, ALMACENAMIENTO Y COMUNICACIONES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8%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412359248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FINANCIERO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299556464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INMOBILIARIO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067173924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ELECTRICO, GAS Y AGUA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57002863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CONSTRUCCIÓN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352393573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COMERCIO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676329156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ADMINISTRACIÓN PÚBLICA Y DEFENSA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792507861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EDUCACIÓN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593574024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SERVICIOS SOCIALES Y DE SALUD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8%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933966509"/>
                  </a:ext>
                </a:extLst>
              </a:tr>
              <a:tr h="222475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SERVICIOS COMUNITARIOS, SOCIALES Y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561743667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PESCA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322463422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HOTELES Y RESTAURANTES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305118751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ORGANOS EXTRATERRITORIALES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844970819"/>
                  </a:ext>
                </a:extLst>
              </a:tr>
              <a:tr h="14699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SERVICIO DOMÉSTICO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960473772"/>
                  </a:ext>
                </a:extLst>
              </a:tr>
            </a:tbl>
          </a:graphicData>
        </a:graphic>
      </p:graphicFrame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B8282230-D8E7-4EEF-960F-E0BABEFB1181}"/>
              </a:ext>
            </a:extLst>
          </p:cNvPr>
          <p:cNvSpPr/>
          <p:nvPr/>
        </p:nvSpPr>
        <p:spPr>
          <a:xfrm>
            <a:off x="776368" y="1577179"/>
            <a:ext cx="6970938" cy="2122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F9F40E94-7155-4D62-A9BC-2DCF45F1B6A8}"/>
              </a:ext>
            </a:extLst>
          </p:cNvPr>
          <p:cNvSpPr/>
          <p:nvPr/>
        </p:nvSpPr>
        <p:spPr>
          <a:xfrm>
            <a:off x="776368" y="2889784"/>
            <a:ext cx="6970938" cy="2122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redondeado 6">
            <a:extLst>
              <a:ext uri="{FF2B5EF4-FFF2-40B4-BE49-F238E27FC236}">
                <a16:creationId xmlns:a16="http://schemas.microsoft.com/office/drawing/2014/main" id="{17CB701F-1E12-4455-85AD-1530028B621A}"/>
              </a:ext>
            </a:extLst>
          </p:cNvPr>
          <p:cNvSpPr/>
          <p:nvPr/>
        </p:nvSpPr>
        <p:spPr>
          <a:xfrm>
            <a:off x="776368" y="1348401"/>
            <a:ext cx="6970938" cy="2122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70523"/>
      </p:ext>
    </p:extLst>
  </p:cSld>
  <p:clrMapOvr>
    <a:masterClrMapping/>
  </p:clrMapOvr>
  <p:transition spd="slow">
    <p:pull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Tasa de Enfermedad laboral (EL)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650DB0-AE08-4D98-A915-B25D54A21AE0}"/>
              </a:ext>
            </a:extLst>
          </p:cNvPr>
          <p:cNvSpPr txBox="1"/>
          <p:nvPr/>
        </p:nvSpPr>
        <p:spPr>
          <a:xfrm>
            <a:off x="1361633" y="639633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Estadísticas presidenciales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  <a:p>
            <a:r>
              <a:rPr lang="es-ES" sz="1200" dirty="0"/>
              <a:t>* Medida como: (total enfermedades laborales calificadas)/(Número promedio de trabajadores afiliados)*100,000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A5EB19-FD17-4B96-ABCF-E30DD339D8B6}"/>
              </a:ext>
            </a:extLst>
          </p:cNvPr>
          <p:cNvSpPr txBox="1"/>
          <p:nvPr/>
        </p:nvSpPr>
        <p:spPr>
          <a:xfrm>
            <a:off x="180533" y="852599"/>
            <a:ext cx="11830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/>
                </a:solidFill>
              </a:rPr>
              <a:t>Debido al Covid-19, la tasa de enfermedad laboral se incrementó un 202%, al pasar de 130,6 por cada 100.000 trabajadores en 2010 a 394,9 en 2021.</a:t>
            </a:r>
            <a:endParaRPr lang="es-CO" sz="2200" dirty="0">
              <a:solidFill>
                <a:schemeClr val="tx2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6D1A7D9-6B9D-4EC6-B36E-E1F07DA221BF}"/>
              </a:ext>
            </a:extLst>
          </p:cNvPr>
          <p:cNvGraphicFramePr>
            <a:graphicFrameLocks/>
          </p:cNvGraphicFramePr>
          <p:nvPr/>
        </p:nvGraphicFramePr>
        <p:xfrm>
          <a:off x="347608" y="1622039"/>
          <a:ext cx="11663853" cy="457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328825"/>
      </p:ext>
    </p:extLst>
  </p:cSld>
  <p:clrMapOvr>
    <a:masterClrMapping/>
  </p:clrMapOvr>
  <p:transition spd="slow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>
            <a:extLst>
              <a:ext uri="{FF2B5EF4-FFF2-40B4-BE49-F238E27FC236}">
                <a16:creationId xmlns:a16="http://schemas.microsoft.com/office/drawing/2014/main" id="{57893E56-A493-4097-BC96-F68C0C7C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CO" dirty="0"/>
              <a:t>¿Qué es el SGRL?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31FAEAD-74E3-45AF-A989-1FAA65A843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76" y="1133475"/>
            <a:ext cx="11401425" cy="48244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s-CO" sz="3000" dirty="0">
                <a:solidFill>
                  <a:schemeClr val="tx2"/>
                </a:solidFill>
              </a:rPr>
              <a:t>El Sistema General de Riesgos Laborales es un mecanismo de protección para todos los trabajadores en Colombia, orientado al aseguramiento y atención de los empleados, ante la posible ocurrencia de accidentes de trabajo o una enfermedad laboral.</a:t>
            </a:r>
          </a:p>
          <a:p>
            <a:pPr algn="just">
              <a:buFont typeface="Arial" charset="0"/>
              <a:buNone/>
              <a:defRPr/>
            </a:pPr>
            <a:endParaRPr lang="es-CO" sz="3000" dirty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es-CO" sz="3000" b="1" dirty="0">
                <a:solidFill>
                  <a:schemeClr val="tx2"/>
                </a:solidFill>
              </a:rPr>
              <a:t>Busca:</a:t>
            </a:r>
          </a:p>
          <a:p>
            <a:pPr algn="just">
              <a:buFont typeface="Arial" charset="0"/>
              <a:buNone/>
              <a:defRPr/>
            </a:pPr>
            <a:endParaRPr lang="es-CO" sz="3000" b="1" dirty="0">
              <a:solidFill>
                <a:schemeClr val="tx2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CO" sz="3000" dirty="0">
                <a:solidFill>
                  <a:schemeClr val="tx2"/>
                </a:solidFill>
              </a:rPr>
              <a:t>Prevenir los accidentes de trabajo y las enfermedades laborales.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CO" sz="3000" dirty="0">
                <a:solidFill>
                  <a:schemeClr val="tx2"/>
                </a:solidFill>
              </a:rPr>
              <a:t>En caso que se presenten: 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CO" sz="2600" dirty="0">
                <a:solidFill>
                  <a:schemeClr val="tx2"/>
                </a:solidFill>
              </a:rPr>
              <a:t>Mitigar su severidad.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CO" sz="2600" dirty="0">
                <a:solidFill>
                  <a:schemeClr val="tx2"/>
                </a:solidFill>
              </a:rPr>
              <a:t>Atender e indemnizar a los trabajadores o sus familiares en caso de accidente de trabajo o enfermedad laboral.</a:t>
            </a:r>
          </a:p>
          <a:p>
            <a:pPr>
              <a:buFont typeface="Arial" charset="0"/>
              <a:buNone/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4913623"/>
      </p:ext>
    </p:extLst>
  </p:cSld>
  <p:clrMapOvr>
    <a:masterClrMapping/>
  </p:clrMapOvr>
  <p:transition spd="slow">
    <p:pull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52EB340-FD02-4C0E-BB25-DCBF423A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Distribución de la tasa de enfermedad laboral por sector económico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CADD9D-3A09-4626-B9AF-6E5D6098EFDA}"/>
              </a:ext>
            </a:extLst>
          </p:cNvPr>
          <p:cNvSpPr txBox="1"/>
          <p:nvPr/>
        </p:nvSpPr>
        <p:spPr>
          <a:xfrm>
            <a:off x="1400175" y="639633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Estadísticas presidenciales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  <a:p>
            <a:r>
              <a:rPr lang="es-ES" sz="1200" dirty="0"/>
              <a:t>* Medida como: (total enfermedades laborales calificadas)/(Número promedio de trabajadores afiliados)*100.000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30C15B-B7FE-4507-A3CD-9AFCBAD3F096}"/>
              </a:ext>
            </a:extLst>
          </p:cNvPr>
          <p:cNvSpPr txBox="1"/>
          <p:nvPr/>
        </p:nvSpPr>
        <p:spPr>
          <a:xfrm>
            <a:off x="180533" y="852599"/>
            <a:ext cx="11830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/>
                </a:solidFill>
              </a:rPr>
              <a:t>Debido a la pandemia generada por el COVID-19 los servicio sociales y de salud es el sector con mayor tasa de enfermedad laboral, seguido del inmobiliario y minas y canteras.</a:t>
            </a:r>
            <a:endParaRPr lang="es-CO" sz="2200" dirty="0">
              <a:solidFill>
                <a:schemeClr val="tx2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9FBBE88-C282-48C0-8645-19E6F55F7AF4}"/>
              </a:ext>
            </a:extLst>
          </p:cNvPr>
          <p:cNvGraphicFramePr>
            <a:graphicFrameLocks/>
          </p:cNvGraphicFramePr>
          <p:nvPr/>
        </p:nvGraphicFramePr>
        <p:xfrm>
          <a:off x="180532" y="1492320"/>
          <a:ext cx="11716941" cy="501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405183"/>
      </p:ext>
    </p:extLst>
  </p:cSld>
  <p:clrMapOvr>
    <a:masterClrMapping/>
  </p:clrMapOvr>
  <p:transition spd="slow">
    <p:pull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FD9B2-929A-4616-9AA7-5994F4A2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Distribución de Enfermedades Laborales por clase de riesgo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E1191-3227-4F06-B67F-3031616F716E}"/>
              </a:ext>
            </a:extLst>
          </p:cNvPr>
          <p:cNvSpPr txBox="1"/>
          <p:nvPr/>
        </p:nvSpPr>
        <p:spPr>
          <a:xfrm>
            <a:off x="1415480" y="6501035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– Circular 035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F0DC77-C79C-42A9-97C9-DA4BC9BCCD6F}"/>
              </a:ext>
            </a:extLst>
          </p:cNvPr>
          <p:cNvSpPr txBox="1"/>
          <p:nvPr/>
        </p:nvSpPr>
        <p:spPr>
          <a:xfrm>
            <a:off x="180533" y="852599"/>
            <a:ext cx="1199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000" dirty="0">
                <a:solidFill>
                  <a:schemeClr val="tx2"/>
                </a:solidFill>
              </a:rPr>
              <a:t>En el año 2021, la clase de riesgo 3 representaba el 20% de los trabajadores afiliados al sistema y el 70 % de las enfermedades laborales reportadas; principalmente debido al reconocimiento directo del COVID-19 como enfermedad laboral para el sector salud.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8F0E8F-4BED-42E7-80A1-D8FDE447F674}"/>
              </a:ext>
            </a:extLst>
          </p:cNvPr>
          <p:cNvSpPr txBox="1"/>
          <p:nvPr/>
        </p:nvSpPr>
        <p:spPr>
          <a:xfrm>
            <a:off x="361340" y="1819021"/>
            <a:ext cx="640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Distribución de trabajadores por clase de riesgo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A3EE2E4-FCDF-4DE6-95AF-33D5DEA3B57E}"/>
              </a:ext>
            </a:extLst>
          </p:cNvPr>
          <p:cNvCxnSpPr>
            <a:cxnSpLocks/>
          </p:cNvCxnSpPr>
          <p:nvPr/>
        </p:nvCxnSpPr>
        <p:spPr>
          <a:xfrm>
            <a:off x="5933917" y="1754027"/>
            <a:ext cx="0" cy="482239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90AF2D-CE88-48A7-A011-9107CE1B8541}"/>
              </a:ext>
            </a:extLst>
          </p:cNvPr>
          <p:cNvSpPr txBox="1"/>
          <p:nvPr/>
        </p:nvSpPr>
        <p:spPr>
          <a:xfrm>
            <a:off x="7346875" y="1868262"/>
            <a:ext cx="640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Distribución de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EL</a:t>
            </a:r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 por clase de riesgo 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C363C6D-DA8C-4EAF-B3E6-1D9E2257FB79}"/>
              </a:ext>
            </a:extLst>
          </p:cNvPr>
          <p:cNvGraphicFramePr>
            <a:graphicFrameLocks/>
          </p:cNvGraphicFramePr>
          <p:nvPr/>
        </p:nvGraphicFramePr>
        <p:xfrm>
          <a:off x="-1" y="2003686"/>
          <a:ext cx="6095999" cy="450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409ADEA-C8A9-4F33-AEB1-3AF8EE3CDCBB}"/>
              </a:ext>
            </a:extLst>
          </p:cNvPr>
          <p:cNvGraphicFramePr>
            <a:graphicFrameLocks/>
          </p:cNvGraphicFramePr>
          <p:nvPr/>
        </p:nvGraphicFramePr>
        <p:xfrm>
          <a:off x="5924832" y="2080943"/>
          <a:ext cx="6258083" cy="440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028703"/>
      </p:ext>
    </p:extLst>
  </p:cSld>
  <p:clrMapOvr>
    <a:masterClrMapping/>
  </p:clrMapOvr>
  <p:transition spd="slow">
    <p:pull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6439-3C44-41C9-90B2-D5179D15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Enfermedades Laborales y sector económico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FAEA6E-8291-46B9-BDA8-32FFBA27AC6D}"/>
              </a:ext>
            </a:extLst>
          </p:cNvPr>
          <p:cNvSpPr txBox="1"/>
          <p:nvPr/>
        </p:nvSpPr>
        <p:spPr>
          <a:xfrm>
            <a:off x="1599238" y="64133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Fasecolda.</a:t>
            </a:r>
          </a:p>
          <a:p>
            <a:r>
              <a:rPr lang="es-ES" sz="1200" dirty="0"/>
              <a:t>*Inmobiliario: algunas actividades son vigilancia, publicidad, alquiler de equipos, conserjería, entre otros.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56C944-ABC8-45E8-9773-997D0B787298}"/>
              </a:ext>
            </a:extLst>
          </p:cNvPr>
          <p:cNvSpPr txBox="1"/>
          <p:nvPr/>
        </p:nvSpPr>
        <p:spPr>
          <a:xfrm>
            <a:off x="8410580" y="1133240"/>
            <a:ext cx="3448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Debido a la pandemia generada por el COVID-19, los servicios sociales y de salud tuvieron una participación del 66% de las enfermedades laborales reportadas al sistema en el año 2021. </a:t>
            </a:r>
          </a:p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Gráfico 8" descr="Bombero">
            <a:extLst>
              <a:ext uri="{FF2B5EF4-FFF2-40B4-BE49-F238E27FC236}">
                <a16:creationId xmlns:a16="http://schemas.microsoft.com/office/drawing/2014/main" id="{EBE8DF09-C5B8-4CB5-8825-42B181A8F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7300" y="3972534"/>
            <a:ext cx="2667000" cy="2667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4E16DC-D929-49B2-B5F3-76D16BE42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49978"/>
              </p:ext>
            </p:extLst>
          </p:nvPr>
        </p:nvGraphicFramePr>
        <p:xfrm>
          <a:off x="516868" y="1055403"/>
          <a:ext cx="6716139" cy="41045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9519">
                  <a:extLst>
                    <a:ext uri="{9D8B030D-6E8A-4147-A177-3AD203B41FA5}">
                      <a16:colId xmlns:a16="http://schemas.microsoft.com/office/drawing/2014/main" val="1040007770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val="197315449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707295590"/>
                    </a:ext>
                  </a:extLst>
                </a:gridCol>
              </a:tblGrid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Sector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% Trabajadores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% EL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128862805"/>
                  </a:ext>
                </a:extLst>
              </a:tr>
              <a:tr h="20412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INDUSTRIA MANUFACTURERA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6%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109578727"/>
                  </a:ext>
                </a:extLst>
              </a:tr>
              <a:tr h="303773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AGRICULTURA, GANADERÍA, CAZA Y SILVICULTURA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769434634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MINAS Y CANTERAS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39004171"/>
                  </a:ext>
                </a:extLst>
              </a:tr>
              <a:tr h="303773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TRANSPORTE, ALMACENAMIENTO Y COMUNICACIONES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27018967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FINANCIERO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4093973848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>
                          <a:effectLst/>
                        </a:rPr>
                        <a:t>INMOBILIARIO*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23%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250865903"/>
                  </a:ext>
                </a:extLst>
              </a:tr>
              <a:tr h="20412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ELECTRICO, GAS Y AGUA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746158635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CONSTRUCCIÓN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729452134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COMERCIO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361034835"/>
                  </a:ext>
                </a:extLst>
              </a:tr>
              <a:tr h="20412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ADMINISTRACIÓN PÚBLICA Y DEFENSA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280194317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EDUCACIÓN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098241818"/>
                  </a:ext>
                </a:extLst>
              </a:tr>
              <a:tr h="204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SERVICIOS SOCIALES Y DE SALUD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7%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66%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364657984"/>
                  </a:ext>
                </a:extLst>
              </a:tr>
              <a:tr h="218934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</a:rPr>
                        <a:t>SERVICIOS COMUNITARIOS, SOCIALES Y PERSONALES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643165461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PESCA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124678499"/>
                  </a:ext>
                </a:extLst>
              </a:tr>
              <a:tr h="204129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HOTELES Y RESTAURANTES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035952143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ORGANOS EXTRATERRITORIALES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605708693"/>
                  </a:ext>
                </a:extLst>
              </a:tr>
              <a:tr h="190578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SERVICIO DOMÉSTICO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681933195"/>
                  </a:ext>
                </a:extLst>
              </a:tr>
            </a:tbl>
          </a:graphicData>
        </a:graphic>
      </p:graphicFrame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68E0B51F-A80E-2C1C-41F1-74279764DCE2}"/>
              </a:ext>
            </a:extLst>
          </p:cNvPr>
          <p:cNvSpPr/>
          <p:nvPr/>
        </p:nvSpPr>
        <p:spPr>
          <a:xfrm>
            <a:off x="516868" y="3848431"/>
            <a:ext cx="6716139" cy="20673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6836"/>
      </p:ext>
    </p:extLst>
  </p:cSld>
  <p:clrMapOvr>
    <a:masterClrMapping/>
  </p:clrMapOvr>
  <p:transition spd="slow">
    <p:pull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2B396DC-4C2F-4049-859C-16F56496B387}"/>
              </a:ext>
            </a:extLst>
          </p:cNvPr>
          <p:cNvSpPr txBox="1">
            <a:spLocks/>
          </p:cNvSpPr>
          <p:nvPr/>
        </p:nvSpPr>
        <p:spPr>
          <a:xfrm>
            <a:off x="875506" y="79967"/>
            <a:ext cx="10440988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09954CC-C1F1-4DF8-BE2A-372B8044F5F1}"/>
              </a:ext>
            </a:extLst>
          </p:cNvPr>
          <p:cNvCxnSpPr>
            <a:cxnSpLocks/>
          </p:cNvCxnSpPr>
          <p:nvPr/>
        </p:nvCxnSpPr>
        <p:spPr>
          <a:xfrm>
            <a:off x="5964739" y="1260867"/>
            <a:ext cx="0" cy="482239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FF1892D1-C0EA-47DC-B516-4A17971EF6BF}"/>
              </a:ext>
            </a:extLst>
          </p:cNvPr>
          <p:cNvSpPr/>
          <p:nvPr/>
        </p:nvSpPr>
        <p:spPr>
          <a:xfrm>
            <a:off x="760288" y="1263721"/>
            <a:ext cx="4500081" cy="5650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Accidentes de trabajo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3C7BC4F-C488-4AE5-BF9E-D947005A74BB}"/>
              </a:ext>
            </a:extLst>
          </p:cNvPr>
          <p:cNvSpPr/>
          <p:nvPr/>
        </p:nvSpPr>
        <p:spPr>
          <a:xfrm>
            <a:off x="6931633" y="1260866"/>
            <a:ext cx="4500081" cy="5650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Enfermedad laboral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DA5601-AB25-4FF1-89DA-9A5CF42C608E}"/>
              </a:ext>
            </a:extLst>
          </p:cNvPr>
          <p:cNvSpPr txBox="1"/>
          <p:nvPr/>
        </p:nvSpPr>
        <p:spPr>
          <a:xfrm>
            <a:off x="637000" y="2107520"/>
            <a:ext cx="4972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Golpe, contusión o aplastamiento.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Herida.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Trauma superficial (Incluye rasguño, punción o pinchazo y lesión en ojo por cuerpo extraño).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Torcedura, esguince, desgarro muscular, hernia o laceración de músculo o tendón sin herida.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Fractura.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Quemadura.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Lesiones múltiples.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Conmoción o trauma interno.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Luxación.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Amputación o enucleación (Exclusión o pérdida del ojo)</a:t>
            </a:r>
          </a:p>
          <a:p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C4A0D0-C16B-4021-A753-1592996C79C2}"/>
              </a:ext>
            </a:extLst>
          </p:cNvPr>
          <p:cNvSpPr txBox="1"/>
          <p:nvPr/>
        </p:nvSpPr>
        <p:spPr>
          <a:xfrm>
            <a:off x="6409364" y="2107519"/>
            <a:ext cx="53277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Covid-19, virus identificado.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Covid-19, virus no identificado.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Síndrome del túnel carpiano.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Síndrome del manguito rotatorio.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Epicondilitis lateral.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Trastornos de disco lumbar y otros, con radiculopatía.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s-C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picondilitis media</a:t>
            </a:r>
            <a:r>
              <a:rPr lang="es-CO" dirty="0"/>
              <a:t> </a:t>
            </a:r>
            <a:endParaRPr lang="es-MX" dirty="0"/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Otros trastornos especificados  de los discos intervertebrales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s-C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rastorno de los discos intervertebrales, no especificado</a:t>
            </a:r>
            <a:r>
              <a:rPr lang="es-CO" dirty="0"/>
              <a:t> </a:t>
            </a:r>
            <a:endParaRPr lang="es-MX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s-C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enosinovitis de estiloides radial [de Quervain]</a:t>
            </a:r>
            <a:r>
              <a:rPr lang="es-CO" dirty="0"/>
              <a:t> </a:t>
            </a: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EB8753-9D56-4B89-AC9F-D146723D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6" y="80177"/>
            <a:ext cx="10441160" cy="792088"/>
          </a:xfrm>
        </p:spPr>
        <p:txBody>
          <a:bodyPr/>
          <a:lstStyle/>
          <a:p>
            <a:r>
              <a:rPr lang="es-ES" dirty="0"/>
              <a:t>Diagnósticos más comunes AT y EL en 2021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9644357"/>
      </p:ext>
    </p:extLst>
  </p:cSld>
  <p:clrMapOvr>
    <a:masterClrMapping/>
  </p:clrMapOvr>
  <p:transition spd="slow">
    <p:pull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Tasa de Muertes de origen laboral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96317B-00C5-42C5-81ED-085DC2670F52}"/>
              </a:ext>
            </a:extLst>
          </p:cNvPr>
          <p:cNvSpPr txBox="1"/>
          <p:nvPr/>
        </p:nvSpPr>
        <p:spPr>
          <a:xfrm>
            <a:off x="1409258" y="639633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Estadísticas presidenciales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  <a:p>
            <a:r>
              <a:rPr lang="es-ES" sz="1200" dirty="0"/>
              <a:t>* Medida como: (total muertes)/(Número promedio de trabajadores afiliados)*100,000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EBE57C-706E-4E66-B34A-F1C440C36AD1}"/>
              </a:ext>
            </a:extLst>
          </p:cNvPr>
          <p:cNvSpPr txBox="1"/>
          <p:nvPr/>
        </p:nvSpPr>
        <p:spPr>
          <a:xfrm>
            <a:off x="180533" y="852599"/>
            <a:ext cx="11830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/>
                </a:solidFill>
              </a:rPr>
              <a:t>De 2010 a 2021, la tasa de muerte de origen laboral pasó del 10,1 a 5,6 por cada 100.000 trabajadores, equivalente a una disminución del 44%.  </a:t>
            </a:r>
            <a:endParaRPr lang="es-CO" sz="2200" dirty="0">
              <a:solidFill>
                <a:schemeClr val="tx2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DE56266-B506-4563-84B2-A07A79E1F884}"/>
              </a:ext>
            </a:extLst>
          </p:cNvPr>
          <p:cNvGraphicFramePr>
            <a:graphicFrameLocks/>
          </p:cNvGraphicFramePr>
          <p:nvPr/>
        </p:nvGraphicFramePr>
        <p:xfrm>
          <a:off x="180533" y="1622039"/>
          <a:ext cx="11747764" cy="467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4380686"/>
      </p:ext>
    </p:extLst>
  </p:cSld>
  <p:clrMapOvr>
    <a:masterClrMapping/>
  </p:clrMapOvr>
  <p:transition spd="slow">
    <p:pull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52EB340-FD02-4C0E-BB25-DCBF423A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Distribución de tasa de mortalidad por sector económico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CADD9D-3A09-4626-B9AF-6E5D6098EFDA}"/>
              </a:ext>
            </a:extLst>
          </p:cNvPr>
          <p:cNvSpPr txBox="1"/>
          <p:nvPr/>
        </p:nvSpPr>
        <p:spPr>
          <a:xfrm>
            <a:off x="1190185" y="639633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Estadísticas presidenciales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  <a:p>
            <a:r>
              <a:rPr lang="es-ES" sz="1200" dirty="0"/>
              <a:t>* Medida como: (total muertes)/(Número promedio de trabajadores afiliados)*100,000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CA31D4-CCDC-4CCB-A712-B98F2E5C2A66}"/>
              </a:ext>
            </a:extLst>
          </p:cNvPr>
          <p:cNvSpPr txBox="1"/>
          <p:nvPr/>
        </p:nvSpPr>
        <p:spPr>
          <a:xfrm>
            <a:off x="180535" y="853718"/>
            <a:ext cx="11830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2200" dirty="0">
                <a:solidFill>
                  <a:schemeClr val="tx2"/>
                </a:solidFill>
              </a:rPr>
              <a:t>A 2021, Minas y canteras, pesca y salud son los sectores mayor mortalidad en el sistema.</a:t>
            </a:r>
            <a:endParaRPr lang="es-CO" sz="2200" dirty="0">
              <a:solidFill>
                <a:schemeClr val="tx2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8E57F1F-24DF-4A77-9FF5-0AF94855D445}"/>
              </a:ext>
            </a:extLst>
          </p:cNvPr>
          <p:cNvGraphicFramePr>
            <a:graphicFrameLocks/>
          </p:cNvGraphicFramePr>
          <p:nvPr/>
        </p:nvGraphicFramePr>
        <p:xfrm>
          <a:off x="324080" y="1366463"/>
          <a:ext cx="11687383" cy="486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459237"/>
      </p:ext>
    </p:extLst>
  </p:cSld>
  <p:clrMapOvr>
    <a:masterClrMapping/>
  </p:clrMapOvr>
  <p:transition spd="slow">
    <p:pull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FD9B2-929A-4616-9AA7-5994F4A2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Distribución de muertes de origen laboral por clase de riesgo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E1191-3227-4F06-B67F-3031616F716E}"/>
              </a:ext>
            </a:extLst>
          </p:cNvPr>
          <p:cNvSpPr txBox="1"/>
          <p:nvPr/>
        </p:nvSpPr>
        <p:spPr>
          <a:xfrm>
            <a:off x="1445538" y="65964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F0DC77-C79C-42A9-97C9-DA4BC9BCCD6F}"/>
              </a:ext>
            </a:extLst>
          </p:cNvPr>
          <p:cNvSpPr txBox="1"/>
          <p:nvPr/>
        </p:nvSpPr>
        <p:spPr>
          <a:xfrm>
            <a:off x="138285" y="930330"/>
            <a:ext cx="1199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000" dirty="0">
                <a:solidFill>
                  <a:schemeClr val="tx2"/>
                </a:solidFill>
              </a:rPr>
              <a:t>Aunque en el año 2021, la clase de riesgo 5 representaba el 14% de los trabajadores afiliados al sistema, concentraban el 37% de las muertes de origen laboral.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8F0E8F-4BED-42E7-80A1-D8FDE447F674}"/>
              </a:ext>
            </a:extLst>
          </p:cNvPr>
          <p:cNvSpPr txBox="1"/>
          <p:nvPr/>
        </p:nvSpPr>
        <p:spPr>
          <a:xfrm>
            <a:off x="669684" y="1856887"/>
            <a:ext cx="640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Distribución de trabajadores por clase de riesgo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A3EE2E4-FCDF-4DE6-95AF-33D5DEA3B57E}"/>
              </a:ext>
            </a:extLst>
          </p:cNvPr>
          <p:cNvCxnSpPr>
            <a:cxnSpLocks/>
          </p:cNvCxnSpPr>
          <p:nvPr/>
        </p:nvCxnSpPr>
        <p:spPr>
          <a:xfrm>
            <a:off x="5933917" y="1754027"/>
            <a:ext cx="0" cy="482239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90AF2D-CE88-48A7-A011-9107CE1B8541}"/>
              </a:ext>
            </a:extLst>
          </p:cNvPr>
          <p:cNvSpPr txBox="1"/>
          <p:nvPr/>
        </p:nvSpPr>
        <p:spPr>
          <a:xfrm>
            <a:off x="6765683" y="1856887"/>
            <a:ext cx="640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Distribución de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muertes</a:t>
            </a:r>
            <a:r>
              <a:rPr lang="es-CO" sz="1800" b="1" dirty="0">
                <a:solidFill>
                  <a:schemeClr val="tx2">
                    <a:lumMod val="75000"/>
                  </a:schemeClr>
                </a:solidFill>
              </a:rPr>
              <a:t> por clase de riesgo 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C363C6D-DA8C-4EAF-B3E6-1D9E2257FB79}"/>
              </a:ext>
            </a:extLst>
          </p:cNvPr>
          <p:cNvGraphicFramePr>
            <a:graphicFrameLocks/>
          </p:cNvGraphicFramePr>
          <p:nvPr/>
        </p:nvGraphicFramePr>
        <p:xfrm>
          <a:off x="-1" y="2003686"/>
          <a:ext cx="6095999" cy="450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F227D68-BAF0-4137-817B-0EB1868A5AFB}"/>
              </a:ext>
            </a:extLst>
          </p:cNvPr>
          <p:cNvGraphicFramePr>
            <a:graphicFrameLocks/>
          </p:cNvGraphicFramePr>
          <p:nvPr/>
        </p:nvGraphicFramePr>
        <p:xfrm>
          <a:off x="5933916" y="2329079"/>
          <a:ext cx="6239913" cy="407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353336"/>
      </p:ext>
    </p:extLst>
  </p:cSld>
  <p:clrMapOvr>
    <a:masterClrMapping/>
  </p:clrMapOvr>
  <p:transition spd="slow">
    <p:pull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6439-3C44-41C9-90B2-D5179D15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Muertes de origen laboral y sector económico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FAEA6E-8291-46B9-BDA8-32FFBA27AC6D}"/>
              </a:ext>
            </a:extLst>
          </p:cNvPr>
          <p:cNvSpPr txBox="1"/>
          <p:nvPr/>
        </p:nvSpPr>
        <p:spPr>
          <a:xfrm>
            <a:off x="1627813" y="6581001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. </a:t>
            </a:r>
          </a:p>
        </p:txBody>
      </p:sp>
      <p:pic>
        <p:nvPicPr>
          <p:cNvPr id="9" name="Gráfico 8" descr="Bombero">
            <a:extLst>
              <a:ext uri="{FF2B5EF4-FFF2-40B4-BE49-F238E27FC236}">
                <a16:creationId xmlns:a16="http://schemas.microsoft.com/office/drawing/2014/main" id="{EBE8DF09-C5B8-4CB5-8825-42B181A8F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7300" y="3972534"/>
            <a:ext cx="2667000" cy="266700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E973A7D-01EF-4807-8AB9-7ED4F26F5141}"/>
              </a:ext>
            </a:extLst>
          </p:cNvPr>
          <p:cNvGraphicFramePr>
            <a:graphicFrameLocks noGrp="1"/>
          </p:cNvGraphicFramePr>
          <p:nvPr/>
        </p:nvGraphicFramePr>
        <p:xfrm>
          <a:off x="875506" y="1133240"/>
          <a:ext cx="7086966" cy="39926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71847">
                  <a:extLst>
                    <a:ext uri="{9D8B030D-6E8A-4147-A177-3AD203B41FA5}">
                      <a16:colId xmlns:a16="http://schemas.microsoft.com/office/drawing/2014/main" val="3769452728"/>
                    </a:ext>
                  </a:extLst>
                </a:gridCol>
                <a:gridCol w="1469204">
                  <a:extLst>
                    <a:ext uri="{9D8B030D-6E8A-4147-A177-3AD203B41FA5}">
                      <a16:colId xmlns:a16="http://schemas.microsoft.com/office/drawing/2014/main" val="1233139191"/>
                    </a:ext>
                  </a:extLst>
                </a:gridCol>
                <a:gridCol w="1345915">
                  <a:extLst>
                    <a:ext uri="{9D8B030D-6E8A-4147-A177-3AD203B41FA5}">
                      <a16:colId xmlns:a16="http://schemas.microsoft.com/office/drawing/2014/main" val="3090193829"/>
                    </a:ext>
                  </a:extLst>
                </a:gridCol>
              </a:tblGrid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Sector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% Trabajadores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% Muertes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919857525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INDUSTRIA MANUFACTURERA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984406394"/>
                  </a:ext>
                </a:extLst>
              </a:tr>
              <a:tr h="208964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AGRICULTURA, GANADERÍA, CAZA Y SILVICULTURA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6%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4237540257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MINAS Y CANTERAS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193488470"/>
                  </a:ext>
                </a:extLst>
              </a:tr>
              <a:tr h="208964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TRANSPORTE, ALMACENAMIENTO Y COMUNICACIONES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658047492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FINANCIERO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788229680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INMOBILIARIO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291629523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ELECTRICO, GAS Y AGUA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501077914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CONSTRUCCIÓN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793970222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COMERCIO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382022068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ADMINISTRACIÓN PÚBLICA Y DEFENSA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42768815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EDUCACIÓN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3094440274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SERVICIOS SOCIALES Y DE SALUD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7%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17%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4232367714"/>
                  </a:ext>
                </a:extLst>
              </a:tr>
              <a:tr h="277430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</a:rPr>
                        <a:t>SERVICIOS COMUNITARIOS, SOCIALES Y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261344975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PESCA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1564627640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HOTELES Y RESTAURANTES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1%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871563236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ORGANOS EXTRATERRITORIALES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4178184061"/>
                  </a:ext>
                </a:extLst>
              </a:tr>
              <a:tr h="15041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>
                          <a:effectLst/>
                        </a:rPr>
                        <a:t>SERVICIO DOMÉSTICO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>
                          <a:effectLst/>
                        </a:rPr>
                        <a:t>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181" marR="5181" marT="5181" marB="0"/>
                </a:tc>
                <a:extLst>
                  <a:ext uri="{0D108BD9-81ED-4DB2-BD59-A6C34878D82A}">
                    <a16:rowId xmlns:a16="http://schemas.microsoft.com/office/drawing/2014/main" val="276229199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2E12E95-2E16-4261-A9B4-A832E1877B06}"/>
              </a:ext>
            </a:extLst>
          </p:cNvPr>
          <p:cNvSpPr txBox="1"/>
          <p:nvPr/>
        </p:nvSpPr>
        <p:spPr>
          <a:xfrm>
            <a:off x="8410580" y="1133240"/>
            <a:ext cx="3448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200" dirty="0">
                <a:solidFill>
                  <a:schemeClr val="tx2"/>
                </a:solidFill>
              </a:rPr>
              <a:t>Minas y salud son los sectores que tienen la mayor concentración en muertes, sobrepasando su participación en trabajadores.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4ECE990-3393-417C-BC07-05BCC787E781}"/>
              </a:ext>
            </a:extLst>
          </p:cNvPr>
          <p:cNvSpPr/>
          <p:nvPr/>
        </p:nvSpPr>
        <p:spPr>
          <a:xfrm>
            <a:off x="875506" y="1783657"/>
            <a:ext cx="7086966" cy="20245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_tradnl" sz="135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B271ADFC-EFFE-465B-BC67-0D3357D795C3}"/>
              </a:ext>
            </a:extLst>
          </p:cNvPr>
          <p:cNvSpPr/>
          <p:nvPr/>
        </p:nvSpPr>
        <p:spPr>
          <a:xfrm>
            <a:off x="875506" y="3765800"/>
            <a:ext cx="7086966" cy="20245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32382"/>
      </p:ext>
    </p:extLst>
  </p:cSld>
  <p:clrMapOvr>
    <a:masterClrMapping/>
  </p:clrMapOvr>
  <p:transition spd="slow">
    <p:pull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Gastos para atención en salud y prestaciones económicas</a:t>
            </a:r>
            <a:endParaRPr lang="es-CO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F88604F0-DA5C-493A-8A10-39BB4C31E61E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892175"/>
            <a:ext cx="11425238" cy="507365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400" cap="none" dirty="0">
                <a:solidFill>
                  <a:schemeClr val="tx2"/>
                </a:solidFill>
              </a:rPr>
              <a:t>El SGRL ha destinado año tras año más recursos a la atención de los trabajadores.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400" cap="none" dirty="0">
                <a:solidFill>
                  <a:schemeClr val="tx2"/>
                </a:solidFill>
              </a:rPr>
              <a:t>Los gastos en salud han sido los de mayor crecimiento. </a:t>
            </a:r>
            <a:endParaRPr lang="es-ES" sz="2400" cap="none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2BBF87-684C-4ABA-99C0-BF76AC164A9B}"/>
              </a:ext>
            </a:extLst>
          </p:cNvPr>
          <p:cNvSpPr txBox="1"/>
          <p:nvPr/>
        </p:nvSpPr>
        <p:spPr>
          <a:xfrm>
            <a:off x="1435582" y="6503542"/>
            <a:ext cx="1480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Fuentes: Fasecolda.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789465B-504E-46B7-AD37-151D9EBB0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89480"/>
              </p:ext>
            </p:extLst>
          </p:nvPr>
        </p:nvGraphicFramePr>
        <p:xfrm>
          <a:off x="203130" y="1782376"/>
          <a:ext cx="11843096" cy="472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406368"/>
      </p:ext>
    </p:extLst>
  </p:cSld>
  <p:clrMapOvr>
    <a:masterClrMapping/>
  </p:clrMapOvr>
  <p:transition spd="slow">
    <p:pull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BA2D22E-8351-4A45-8710-D1F16EAE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7469B0-0280-40CB-9770-9FB54C816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/>
              <a:t>El Covid-19 y el SGRL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1825F6-03BA-4E19-B730-C52D8B66D1E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MX" dirty="0"/>
              <a:t>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5092331"/>
      </p:ext>
    </p:extLst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Elementos esenciales del seguro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772400" y="5016239"/>
            <a:ext cx="441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C00000"/>
              </a:buClr>
              <a:buFont typeface="+mj-lt"/>
              <a:buAutoNum type="arabicPeriod" startAt="6"/>
            </a:pPr>
            <a:r>
              <a:rPr lang="es-CO" sz="2200" dirty="0">
                <a:solidFill>
                  <a:schemeClr val="tx2"/>
                </a:solidFill>
              </a:rPr>
              <a:t>El pago de la prima y el cumplimiento de las obligaciones del empleador son fundamentales para la sostenibilidad del sistema.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719550" y="1922650"/>
            <a:ext cx="4376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C00000"/>
              </a:buClr>
              <a:buFont typeface="+mj-lt"/>
              <a:buAutoNum type="arabicPeriod" startAt="3"/>
            </a:pPr>
            <a:r>
              <a:rPr lang="es-CO" sz="2000" b="1" dirty="0">
                <a:solidFill>
                  <a:srgbClr val="1F497D"/>
                </a:solidFill>
              </a:rPr>
              <a:t>El empleador </a:t>
            </a:r>
            <a:r>
              <a:rPr lang="es-CO" sz="2000" dirty="0">
                <a:solidFill>
                  <a:srgbClr val="1F497D"/>
                </a:solidFill>
              </a:rPr>
              <a:t>no sólo traslada el riesgo, además, debe asumir las medidas necesarias para evitar su ocurrencia, de lo contrario, </a:t>
            </a:r>
            <a:r>
              <a:rPr lang="es-CO" sz="2000" b="1" dirty="0">
                <a:solidFill>
                  <a:srgbClr val="1F497D"/>
                </a:solidFill>
              </a:rPr>
              <a:t>puede incurrir en responsabilidad plena por los perjuicios causados</a:t>
            </a:r>
            <a:r>
              <a:rPr lang="es-CO" sz="2000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5725" y="2479777"/>
            <a:ext cx="3314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C00000"/>
              </a:buClr>
              <a:buFont typeface="+mj-lt"/>
              <a:buAutoNum type="arabicPeriod"/>
            </a:pPr>
            <a:r>
              <a:rPr lang="es-CO" sz="2200" dirty="0">
                <a:solidFill>
                  <a:srgbClr val="1F497D"/>
                </a:solidFill>
              </a:rPr>
              <a:t>La causa o riesgo que se cubre es laboral.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25370" y="2491136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C00000"/>
              </a:buClr>
              <a:buFont typeface="+mj-lt"/>
              <a:buAutoNum type="arabicPeriod" startAt="2"/>
            </a:pPr>
            <a:r>
              <a:rPr lang="es-CO" sz="2200" dirty="0">
                <a:solidFill>
                  <a:srgbClr val="1F497D"/>
                </a:solidFill>
              </a:rPr>
              <a:t>El empleador es el creador del riesgo.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82202" y="5170217"/>
            <a:ext cx="36665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C00000"/>
              </a:buClr>
              <a:buFont typeface="+mj-lt"/>
              <a:buAutoNum type="arabicPeriod" startAt="4"/>
            </a:pPr>
            <a:r>
              <a:rPr lang="es-CO" sz="2200" dirty="0">
                <a:solidFill>
                  <a:srgbClr val="1F497D"/>
                </a:solidFill>
              </a:rPr>
              <a:t>El régimen se fundamenta en la prevención del riesgo.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65314" y="5072896"/>
            <a:ext cx="40878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C00000"/>
              </a:buClr>
              <a:buFont typeface="+mj-lt"/>
              <a:buAutoNum type="arabicPeriod" startAt="5"/>
            </a:pPr>
            <a:r>
              <a:rPr lang="es-CO" sz="2200" dirty="0">
                <a:solidFill>
                  <a:srgbClr val="1F497D"/>
                </a:solidFill>
              </a:rPr>
              <a:t>Es un sistema ligado, histórica y esencialmente, al régimen laboral contractual, porque se trata de un riesgo del empleador.</a:t>
            </a:r>
          </a:p>
        </p:txBody>
      </p:sp>
      <p:pic>
        <p:nvPicPr>
          <p:cNvPr id="11" name="Gráfico 10" descr="Círculos con flechas con relleno sólido">
            <a:extLst>
              <a:ext uri="{FF2B5EF4-FFF2-40B4-BE49-F238E27FC236}">
                <a16:creationId xmlns:a16="http://schemas.microsoft.com/office/drawing/2014/main" id="{776CEE44-0B01-E440-B900-8C4F96DB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2600" y="1008250"/>
            <a:ext cx="914400" cy="914400"/>
          </a:xfrm>
          <a:prstGeom prst="rect">
            <a:avLst/>
          </a:prstGeom>
        </p:spPr>
      </p:pic>
      <p:pic>
        <p:nvPicPr>
          <p:cNvPr id="16" name="Gráfico 15" descr="Hombre electricista con relleno sólido">
            <a:extLst>
              <a:ext uri="{FF2B5EF4-FFF2-40B4-BE49-F238E27FC236}">
                <a16:creationId xmlns:a16="http://schemas.microsoft.com/office/drawing/2014/main" id="{8BCB7EF7-4944-1B40-B50D-6D7EE90DA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692" y="997461"/>
            <a:ext cx="914400" cy="914400"/>
          </a:xfrm>
          <a:prstGeom prst="rect">
            <a:avLst/>
          </a:prstGeom>
        </p:spPr>
      </p:pic>
      <p:pic>
        <p:nvPicPr>
          <p:cNvPr id="18" name="Gráfico 17" descr="Identificación de empleado con relleno sólido">
            <a:extLst>
              <a:ext uri="{FF2B5EF4-FFF2-40B4-BE49-F238E27FC236}">
                <a16:creationId xmlns:a16="http://schemas.microsoft.com/office/drawing/2014/main" id="{08A42A69-656E-0349-8A2B-C4CC22EDE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7510" y="4070907"/>
            <a:ext cx="914400" cy="914400"/>
          </a:xfrm>
          <a:prstGeom prst="rect">
            <a:avLst/>
          </a:prstGeom>
        </p:spPr>
      </p:pic>
      <p:pic>
        <p:nvPicPr>
          <p:cNvPr id="20" name="Gráfico 19" descr="Cara con máscara con relleno sólido">
            <a:extLst>
              <a:ext uri="{FF2B5EF4-FFF2-40B4-BE49-F238E27FC236}">
                <a16:creationId xmlns:a16="http://schemas.microsoft.com/office/drawing/2014/main" id="{4C350703-1399-7941-B703-3382B797D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7692" y="4072006"/>
            <a:ext cx="914400" cy="914400"/>
          </a:xfrm>
          <a:prstGeom prst="rect">
            <a:avLst/>
          </a:prstGeom>
        </p:spPr>
      </p:pic>
      <p:pic>
        <p:nvPicPr>
          <p:cNvPr id="26" name="Gráfico 25" descr="Plataforma petrolífera con relleno sólido">
            <a:extLst>
              <a:ext uri="{FF2B5EF4-FFF2-40B4-BE49-F238E27FC236}">
                <a16:creationId xmlns:a16="http://schemas.microsoft.com/office/drawing/2014/main" id="{55A6CE47-9123-A24C-B95A-308A53764B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7510" y="918842"/>
            <a:ext cx="914400" cy="914400"/>
          </a:xfrm>
          <a:prstGeom prst="rect">
            <a:avLst/>
          </a:prstGeom>
        </p:spPr>
      </p:pic>
      <p:pic>
        <p:nvPicPr>
          <p:cNvPr id="30" name="Gráfico 29" descr="Filantropía con relleno sólido">
            <a:extLst>
              <a:ext uri="{FF2B5EF4-FFF2-40B4-BE49-F238E27FC236}">
                <a16:creationId xmlns:a16="http://schemas.microsoft.com/office/drawing/2014/main" id="{0F9FAE39-A8D9-1046-B3F5-D1D823D762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62600" y="4152556"/>
            <a:ext cx="914400" cy="914400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1FF439C2-E9EF-FE47-9517-E50BDA5A5346}"/>
              </a:ext>
            </a:extLst>
          </p:cNvPr>
          <p:cNvCxnSpPr>
            <a:cxnSpLocks/>
          </p:cNvCxnSpPr>
          <p:nvPr/>
        </p:nvCxnSpPr>
        <p:spPr>
          <a:xfrm flipH="1">
            <a:off x="150150" y="3974376"/>
            <a:ext cx="1180886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FD3C7EA-6EFD-9C4F-90E5-FB43F0667E14}"/>
              </a:ext>
            </a:extLst>
          </p:cNvPr>
          <p:cNvCxnSpPr/>
          <p:nvPr/>
        </p:nvCxnSpPr>
        <p:spPr>
          <a:xfrm>
            <a:off x="3584400" y="1273800"/>
            <a:ext cx="0" cy="51756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8260624-24A9-BA4F-A9B0-27159D8D5642}"/>
              </a:ext>
            </a:extLst>
          </p:cNvPr>
          <p:cNvCxnSpPr/>
          <p:nvPr/>
        </p:nvCxnSpPr>
        <p:spPr>
          <a:xfrm>
            <a:off x="7772400" y="1292154"/>
            <a:ext cx="0" cy="51756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5896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B87F5-3676-4BE0-8155-6E8B0D26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Acciones del SGRL ante el Covid-19</a:t>
            </a:r>
            <a:endParaRPr lang="es-CO" dirty="0"/>
          </a:p>
        </p:txBody>
      </p:sp>
      <p:sp>
        <p:nvSpPr>
          <p:cNvPr id="3" name="Freeform: Shape 30">
            <a:extLst>
              <a:ext uri="{FF2B5EF4-FFF2-40B4-BE49-F238E27FC236}">
                <a16:creationId xmlns:a16="http://schemas.microsoft.com/office/drawing/2014/main" id="{C9D27BC1-6D65-47DD-940F-6CFF65DEF291}"/>
              </a:ext>
            </a:extLst>
          </p:cNvPr>
          <p:cNvSpPr/>
          <p:nvPr/>
        </p:nvSpPr>
        <p:spPr>
          <a:xfrm>
            <a:off x="4279" y="822203"/>
            <a:ext cx="5056820" cy="604968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F21B3ED9-034D-4AE4-928B-78DCD42DFF64}"/>
              </a:ext>
            </a:extLst>
          </p:cNvPr>
          <p:cNvGrpSpPr/>
          <p:nvPr/>
        </p:nvGrpSpPr>
        <p:grpSpPr>
          <a:xfrm>
            <a:off x="1865" y="1919693"/>
            <a:ext cx="2660687" cy="3293278"/>
            <a:chOff x="-30035" y="2024045"/>
            <a:chExt cx="2714280" cy="3359613"/>
          </a:xfrm>
        </p:grpSpPr>
        <p:sp>
          <p:nvSpPr>
            <p:cNvPr id="5" name="Freeform: Shape 32">
              <a:extLst>
                <a:ext uri="{FF2B5EF4-FFF2-40B4-BE49-F238E27FC236}">
                  <a16:creationId xmlns:a16="http://schemas.microsoft.com/office/drawing/2014/main" id="{D4E4F7EB-3B59-499E-95DB-3916CEBC34F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">
              <a:extLst>
                <a:ext uri="{FF2B5EF4-FFF2-40B4-BE49-F238E27FC236}">
                  <a16:creationId xmlns:a16="http://schemas.microsoft.com/office/drawing/2014/main" id="{51D25976-87D8-447C-BD1A-08F55873DAAD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">
              <a:extLst>
                <a:ext uri="{FF2B5EF4-FFF2-40B4-BE49-F238E27FC236}">
                  <a16:creationId xmlns:a16="http://schemas.microsoft.com/office/drawing/2014/main" id="{D913156A-899A-49B1-876E-CFEAAC91E11F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5">
              <a:extLst>
                <a:ext uri="{FF2B5EF4-FFF2-40B4-BE49-F238E27FC236}">
                  <a16:creationId xmlns:a16="http://schemas.microsoft.com/office/drawing/2014/main" id="{EF011FFA-4300-4DE5-B9D1-1EC60EE77040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6">
              <a:extLst>
                <a:ext uri="{FF2B5EF4-FFF2-40B4-BE49-F238E27FC236}">
                  <a16:creationId xmlns:a16="http://schemas.microsoft.com/office/drawing/2014/main" id="{93EFE86D-B932-4A1D-938E-CD141A2A21E3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EDF8F270-39A3-4E23-BAD8-B29C6950ABDB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8">
              <a:extLst>
                <a:ext uri="{FF2B5EF4-FFF2-40B4-BE49-F238E27FC236}">
                  <a16:creationId xmlns:a16="http://schemas.microsoft.com/office/drawing/2014/main" id="{EABB1DD3-C0CD-48B9-98C6-8B2D06F55995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9">
              <a:extLst>
                <a:ext uri="{FF2B5EF4-FFF2-40B4-BE49-F238E27FC236}">
                  <a16:creationId xmlns:a16="http://schemas.microsoft.com/office/drawing/2014/main" id="{E0DDB5C3-7792-428A-B19C-FABE91C23AD2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269F74F1-7CDE-48E6-BF9E-8A65B3D9C64B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1">
              <a:extLst>
                <a:ext uri="{FF2B5EF4-FFF2-40B4-BE49-F238E27FC236}">
                  <a16:creationId xmlns:a16="http://schemas.microsoft.com/office/drawing/2014/main" id="{A4705AC6-0D41-4E81-AEE3-2F57108A56EA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2">
              <a:extLst>
                <a:ext uri="{FF2B5EF4-FFF2-40B4-BE49-F238E27FC236}">
                  <a16:creationId xmlns:a16="http://schemas.microsoft.com/office/drawing/2014/main" id="{EFCB25EE-E1C9-487A-90B4-3C032AF0675A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42">
            <a:extLst>
              <a:ext uri="{FF2B5EF4-FFF2-40B4-BE49-F238E27FC236}">
                <a16:creationId xmlns:a16="http://schemas.microsoft.com/office/drawing/2014/main" id="{7E3A7764-AF9B-4D17-93F5-D2F5D3C5E7BE}"/>
              </a:ext>
            </a:extLst>
          </p:cNvPr>
          <p:cNvSpPr/>
          <p:nvPr/>
        </p:nvSpPr>
        <p:spPr>
          <a:xfrm>
            <a:off x="3251424" y="1058267"/>
            <a:ext cx="829167" cy="80700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42">
            <a:extLst>
              <a:ext uri="{FF2B5EF4-FFF2-40B4-BE49-F238E27FC236}">
                <a16:creationId xmlns:a16="http://schemas.microsoft.com/office/drawing/2014/main" id="{20636389-1537-4836-8680-25595FA37256}"/>
              </a:ext>
            </a:extLst>
          </p:cNvPr>
          <p:cNvSpPr/>
          <p:nvPr/>
        </p:nvSpPr>
        <p:spPr>
          <a:xfrm>
            <a:off x="5638278" y="5803802"/>
            <a:ext cx="582542" cy="5669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42">
            <a:extLst>
              <a:ext uri="{FF2B5EF4-FFF2-40B4-BE49-F238E27FC236}">
                <a16:creationId xmlns:a16="http://schemas.microsoft.com/office/drawing/2014/main" id="{36071A59-EA1C-4AB3-AD84-5D7E80EBC3A5}"/>
              </a:ext>
            </a:extLst>
          </p:cNvPr>
          <p:cNvSpPr/>
          <p:nvPr/>
        </p:nvSpPr>
        <p:spPr>
          <a:xfrm>
            <a:off x="2318996" y="4394715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그룹 8">
            <a:extLst>
              <a:ext uri="{FF2B5EF4-FFF2-40B4-BE49-F238E27FC236}">
                <a16:creationId xmlns:a16="http://schemas.microsoft.com/office/drawing/2014/main" id="{7142D609-A9BE-4D71-9DFC-C792D46C35EC}"/>
              </a:ext>
            </a:extLst>
          </p:cNvPr>
          <p:cNvGrpSpPr/>
          <p:nvPr/>
        </p:nvGrpSpPr>
        <p:grpSpPr>
          <a:xfrm rot="10800000">
            <a:off x="5061099" y="1783231"/>
            <a:ext cx="3374514" cy="3074347"/>
            <a:chOff x="4406922" y="1835575"/>
            <a:chExt cx="3374514" cy="307434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6E7145A-F680-4346-AAF0-E9B77922B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9636B9ED-86CF-40FE-9BF0-029C08968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12F970B-52DE-4FB4-BC02-98121A39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627E4D2-2166-44AC-87E5-55537316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485E876-E6C8-4B6C-9D04-E4D366247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070D0F6-A3DC-43AA-A767-28A0BFC713AC}"/>
              </a:ext>
            </a:extLst>
          </p:cNvPr>
          <p:cNvSpPr/>
          <p:nvPr/>
        </p:nvSpPr>
        <p:spPr>
          <a:xfrm>
            <a:off x="2973182" y="4522698"/>
            <a:ext cx="2183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400" b="1">
                <a:latin typeface="+mj-lt"/>
              </a:rPr>
              <a:t>Actividades de </a:t>
            </a:r>
          </a:p>
          <a:p>
            <a:pPr lvl="0" algn="ctr"/>
            <a:r>
              <a:rPr lang="es-CO" sz="2400" b="1">
                <a:latin typeface="+mj-lt"/>
              </a:rPr>
              <a:t>Prevención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375EA96-DE39-42F4-8953-266D85A3128C}"/>
              </a:ext>
            </a:extLst>
          </p:cNvPr>
          <p:cNvSpPr/>
          <p:nvPr/>
        </p:nvSpPr>
        <p:spPr>
          <a:xfrm>
            <a:off x="5546215" y="1041217"/>
            <a:ext cx="2632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400" b="1">
                <a:latin typeface="+mj-lt"/>
              </a:rPr>
              <a:t>Suministro de EPP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53ADB17-6801-4C04-9E58-9F22DA9CC0E8}"/>
              </a:ext>
            </a:extLst>
          </p:cNvPr>
          <p:cNvSpPr/>
          <p:nvPr/>
        </p:nvSpPr>
        <p:spPr>
          <a:xfrm>
            <a:off x="7589344" y="4412624"/>
            <a:ext cx="30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>
                <a:latin typeface="+mj-lt"/>
              </a:rPr>
              <a:t>Prestaciones</a:t>
            </a:r>
          </a:p>
          <a:p>
            <a:pPr lvl="0" algn="ctr"/>
            <a:r>
              <a:rPr lang="es-CO" sz="2400" b="1">
                <a:latin typeface="+mj-lt"/>
              </a:rPr>
              <a:t>Asistenciales </a:t>
            </a:r>
          </a:p>
          <a:p>
            <a:pPr lvl="0" algn="ctr"/>
            <a:r>
              <a:rPr lang="es-CO" sz="2400" b="1">
                <a:latin typeface="+mj-lt"/>
              </a:rPr>
              <a:t>y económicas</a:t>
            </a:r>
          </a:p>
        </p:txBody>
      </p:sp>
      <p:sp>
        <p:nvSpPr>
          <p:cNvPr id="28" name="Rounded Rectangle 31">
            <a:extLst>
              <a:ext uri="{FF2B5EF4-FFF2-40B4-BE49-F238E27FC236}">
                <a16:creationId xmlns:a16="http://schemas.microsoft.com/office/drawing/2014/main" id="{71CEAB39-A261-4E6B-B092-33D97976F1D9}"/>
              </a:ext>
            </a:extLst>
          </p:cNvPr>
          <p:cNvSpPr>
            <a:spLocks noChangeAspect="1"/>
          </p:cNvSpPr>
          <p:nvPr/>
        </p:nvSpPr>
        <p:spPr>
          <a:xfrm>
            <a:off x="5654493" y="3538437"/>
            <a:ext cx="302605" cy="430244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Chord 38">
            <a:extLst>
              <a:ext uri="{FF2B5EF4-FFF2-40B4-BE49-F238E27FC236}">
                <a16:creationId xmlns:a16="http://schemas.microsoft.com/office/drawing/2014/main" id="{799D11CD-378C-4506-B14B-D6734272E956}"/>
              </a:ext>
            </a:extLst>
          </p:cNvPr>
          <p:cNvSpPr/>
          <p:nvPr/>
        </p:nvSpPr>
        <p:spPr>
          <a:xfrm>
            <a:off x="7263188" y="3473055"/>
            <a:ext cx="429285" cy="48513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C1DB418-25C0-4A68-81E2-A3040C343D3F}"/>
              </a:ext>
            </a:extLst>
          </p:cNvPr>
          <p:cNvSpPr/>
          <p:nvPr/>
        </p:nvSpPr>
        <p:spPr>
          <a:xfrm>
            <a:off x="7075062" y="3332668"/>
            <a:ext cx="802897" cy="80289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F2C9DF7-FA22-43E7-9AE5-F087091EE157}"/>
              </a:ext>
            </a:extLst>
          </p:cNvPr>
          <p:cNvSpPr/>
          <p:nvPr/>
        </p:nvSpPr>
        <p:spPr>
          <a:xfrm>
            <a:off x="6458374" y="1939804"/>
            <a:ext cx="802897" cy="80289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003617D-4807-4FC6-ABFC-F68DBDA12736}"/>
              </a:ext>
            </a:extLst>
          </p:cNvPr>
          <p:cNvSpPr/>
          <p:nvPr/>
        </p:nvSpPr>
        <p:spPr>
          <a:xfrm>
            <a:off x="5416383" y="3343302"/>
            <a:ext cx="802897" cy="80289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91C20C6-6AC5-4ED9-8E36-DE5596C86910}"/>
              </a:ext>
            </a:extLst>
          </p:cNvPr>
          <p:cNvCxnSpPr>
            <a:stCxn id="32" idx="2"/>
          </p:cNvCxnSpPr>
          <p:nvPr/>
        </p:nvCxnSpPr>
        <p:spPr>
          <a:xfrm flipH="1" flipV="1">
            <a:off x="3987927" y="3732127"/>
            <a:ext cx="1428456" cy="126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6436C3F-F125-4C84-A995-1EF04CFA1106}"/>
              </a:ext>
            </a:extLst>
          </p:cNvPr>
          <p:cNvCxnSpPr>
            <a:cxnSpLocks/>
          </p:cNvCxnSpPr>
          <p:nvPr/>
        </p:nvCxnSpPr>
        <p:spPr>
          <a:xfrm flipV="1">
            <a:off x="3987927" y="3732128"/>
            <a:ext cx="0" cy="79057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497C462-0C0E-45DB-B1AC-4C95DFDE9C86}"/>
              </a:ext>
            </a:extLst>
          </p:cNvPr>
          <p:cNvCxnSpPr>
            <a:cxnSpLocks/>
          </p:cNvCxnSpPr>
          <p:nvPr/>
        </p:nvCxnSpPr>
        <p:spPr>
          <a:xfrm flipV="1">
            <a:off x="6865807" y="1480662"/>
            <a:ext cx="0" cy="46186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85EB9F6-03CD-4730-ACF8-95B94064C8C5}"/>
              </a:ext>
            </a:extLst>
          </p:cNvPr>
          <p:cNvCxnSpPr/>
          <p:nvPr/>
        </p:nvCxnSpPr>
        <p:spPr>
          <a:xfrm flipH="1" flipV="1">
            <a:off x="7872352" y="3732127"/>
            <a:ext cx="1428456" cy="126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EA119678-69C8-44CD-BB4C-3906F444814E}"/>
              </a:ext>
            </a:extLst>
          </p:cNvPr>
          <p:cNvCxnSpPr>
            <a:cxnSpLocks/>
          </p:cNvCxnSpPr>
          <p:nvPr/>
        </p:nvCxnSpPr>
        <p:spPr>
          <a:xfrm flipV="1">
            <a:off x="9290029" y="3739216"/>
            <a:ext cx="0" cy="6864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29B5EE31-BB52-4EA8-A08D-3B3CE170F9AA}"/>
              </a:ext>
            </a:extLst>
          </p:cNvPr>
          <p:cNvSpPr/>
          <p:nvPr/>
        </p:nvSpPr>
        <p:spPr>
          <a:xfrm>
            <a:off x="9237236" y="4348254"/>
            <a:ext cx="103979" cy="1039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73D0952-E936-42C5-A744-1640B3A770B9}"/>
              </a:ext>
            </a:extLst>
          </p:cNvPr>
          <p:cNvSpPr/>
          <p:nvPr/>
        </p:nvSpPr>
        <p:spPr>
          <a:xfrm>
            <a:off x="6820102" y="1470375"/>
            <a:ext cx="103979" cy="1039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E49A91-AEB1-4D4C-A3B2-CE0F6F41DCE6}"/>
              </a:ext>
            </a:extLst>
          </p:cNvPr>
          <p:cNvSpPr/>
          <p:nvPr/>
        </p:nvSpPr>
        <p:spPr>
          <a:xfrm>
            <a:off x="3937399" y="4466104"/>
            <a:ext cx="103979" cy="1039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n 40" descr="Imagen que contiene taza&#10;&#10;Descripción generada automáticamente">
            <a:extLst>
              <a:ext uri="{FF2B5EF4-FFF2-40B4-BE49-F238E27FC236}">
                <a16:creationId xmlns:a16="http://schemas.microsoft.com/office/drawing/2014/main" id="{A2B606A2-2244-4A48-822D-506A1A6E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35" y="2040195"/>
            <a:ext cx="624949" cy="624949"/>
          </a:xfrm>
          <a:prstGeom prst="rect">
            <a:avLst/>
          </a:prstGeom>
        </p:spPr>
      </p:pic>
      <p:sp>
        <p:nvSpPr>
          <p:cNvPr id="42" name="Freeform: Shape 42">
            <a:extLst>
              <a:ext uri="{FF2B5EF4-FFF2-40B4-BE49-F238E27FC236}">
                <a16:creationId xmlns:a16="http://schemas.microsoft.com/office/drawing/2014/main" id="{7FAE234A-776B-4995-BD80-72AAC221D184}"/>
              </a:ext>
            </a:extLst>
          </p:cNvPr>
          <p:cNvSpPr/>
          <p:nvPr/>
        </p:nvSpPr>
        <p:spPr>
          <a:xfrm>
            <a:off x="10345396" y="3199761"/>
            <a:ext cx="954096" cy="92860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588F57-E415-4769-A1FD-4C7EB8149E87}"/>
              </a:ext>
            </a:extLst>
          </p:cNvPr>
          <p:cNvSpPr/>
          <p:nvPr/>
        </p:nvSpPr>
        <p:spPr>
          <a:xfrm>
            <a:off x="10477987" y="1062359"/>
            <a:ext cx="453049" cy="44094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91A2A0E-17EB-4C3D-830B-8F5F6A12CA8E}"/>
              </a:ext>
            </a:extLst>
          </p:cNvPr>
          <p:cNvSpPr txBox="1"/>
          <p:nvPr/>
        </p:nvSpPr>
        <p:spPr>
          <a:xfrm>
            <a:off x="7136543" y="1416798"/>
            <a:ext cx="30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Decretos </a:t>
            </a:r>
            <a:r>
              <a:rPr lang="es-ES_tradnl" b="1"/>
              <a:t>488</a:t>
            </a:r>
            <a:r>
              <a:rPr lang="es-ES_tradnl"/>
              <a:t> y </a:t>
            </a:r>
            <a:r>
              <a:rPr lang="es-ES_tradnl" b="1"/>
              <a:t>500</a:t>
            </a:r>
            <a:r>
              <a:rPr lang="es-ES_tradnl"/>
              <a:t> de 2020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9FB6903-053E-4CA3-96E2-5A09913C5C4F}"/>
              </a:ext>
            </a:extLst>
          </p:cNvPr>
          <p:cNvSpPr txBox="1"/>
          <p:nvPr/>
        </p:nvSpPr>
        <p:spPr>
          <a:xfrm>
            <a:off x="7665216" y="5519832"/>
            <a:ext cx="324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Decretos </a:t>
            </a:r>
            <a:r>
              <a:rPr lang="es-ES_tradnl" b="1"/>
              <a:t>538</a:t>
            </a:r>
            <a:r>
              <a:rPr lang="es-ES_tradnl"/>
              <a:t> y </a:t>
            </a:r>
            <a:r>
              <a:rPr lang="es-ES_tradnl" b="1"/>
              <a:t>676</a:t>
            </a:r>
            <a:r>
              <a:rPr lang="es-ES_tradnl"/>
              <a:t> de 2020</a:t>
            </a:r>
          </a:p>
          <a:p>
            <a:pPr algn="ctr"/>
            <a:r>
              <a:rPr lang="es-ES_tradnl"/>
              <a:t>Covid19 Enfermedad laboral de reconocimiento directo </a:t>
            </a:r>
          </a:p>
        </p:txBody>
      </p:sp>
    </p:spTree>
    <p:extLst>
      <p:ext uri="{BB962C8B-B14F-4D97-AF65-F5344CB8AC3E}">
        <p14:creationId xmlns:p14="http://schemas.microsoft.com/office/powerpoint/2010/main" val="2825349175"/>
      </p:ext>
    </p:extLst>
  </p:cSld>
  <p:clrMapOvr>
    <a:masterClrMapping/>
  </p:clrMapOvr>
  <p:transition spd="slow"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AADA8-7AD3-4AE7-B87D-C1434D22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Suministro de Elementos de Protección Personal</a:t>
            </a:r>
            <a:endParaRPr lang="es-CO" dirty="0"/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800C1C13-2BCE-498B-BDED-A426EED921EB}"/>
              </a:ext>
            </a:extLst>
          </p:cNvPr>
          <p:cNvSpPr/>
          <p:nvPr/>
        </p:nvSpPr>
        <p:spPr>
          <a:xfrm flipH="1">
            <a:off x="-8" y="3014658"/>
            <a:ext cx="12192008" cy="3843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000" b="1">
                <a:solidFill>
                  <a:schemeClr val="bg1">
                    <a:lumMod val="95000"/>
                  </a:schemeClr>
                </a:solidFill>
                <a:latin typeface="+mj-lt"/>
              </a:rPr>
              <a:t>z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C80F3EAB-87D9-4846-B0B1-BDF4B025BDAA}"/>
              </a:ext>
            </a:extLst>
          </p:cNvPr>
          <p:cNvSpPr/>
          <p:nvPr/>
        </p:nvSpPr>
        <p:spPr>
          <a:xfrm flipH="1">
            <a:off x="-8" y="4706298"/>
            <a:ext cx="12192008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000" b="1">
                <a:solidFill>
                  <a:schemeClr val="bg1">
                    <a:lumMod val="85000"/>
                  </a:schemeClr>
                </a:solidFill>
                <a:latin typeface="+mj-lt"/>
              </a:rPr>
              <a:t>z</a:t>
            </a: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61D44887-0609-4965-B050-55BD8361D99F}"/>
              </a:ext>
            </a:extLst>
          </p:cNvPr>
          <p:cNvSpPr/>
          <p:nvPr/>
        </p:nvSpPr>
        <p:spPr>
          <a:xfrm flipH="1">
            <a:off x="6095998" y="4706298"/>
            <a:ext cx="4864781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400" b="1">
                <a:solidFill>
                  <a:schemeClr val="tx2"/>
                </a:solidFill>
                <a:latin typeface="+mj-lt"/>
              </a:rPr>
              <a:t>Durante la emergencia económica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A7BC8EFC-0DFA-420C-9000-C3900426B2D0}"/>
              </a:ext>
            </a:extLst>
          </p:cNvPr>
          <p:cNvSpPr/>
          <p:nvPr/>
        </p:nvSpPr>
        <p:spPr>
          <a:xfrm flipH="1">
            <a:off x="1015998" y="4706298"/>
            <a:ext cx="5079999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400" b="1">
                <a:solidFill>
                  <a:schemeClr val="tx2"/>
                </a:solidFill>
                <a:latin typeface="+mj-lt"/>
              </a:rPr>
              <a:t>Antes de la emergencia económica</a:t>
            </a:r>
          </a:p>
        </p:txBody>
      </p:sp>
      <p:cxnSp>
        <p:nvCxnSpPr>
          <p:cNvPr id="7" name="Straight Arrow Connector 11">
            <a:extLst>
              <a:ext uri="{FF2B5EF4-FFF2-40B4-BE49-F238E27FC236}">
                <a16:creationId xmlns:a16="http://schemas.microsoft.com/office/drawing/2014/main" id="{77892EE3-3D31-4905-9A27-D6A0D79B6DA1}"/>
              </a:ext>
            </a:extLst>
          </p:cNvPr>
          <p:cNvCxnSpPr>
            <a:cxnSpLocks/>
          </p:cNvCxnSpPr>
          <p:nvPr/>
        </p:nvCxnSpPr>
        <p:spPr>
          <a:xfrm flipV="1">
            <a:off x="6096000" y="4396378"/>
            <a:ext cx="0" cy="171335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8">
            <a:extLst>
              <a:ext uri="{FF2B5EF4-FFF2-40B4-BE49-F238E27FC236}">
                <a16:creationId xmlns:a16="http://schemas.microsoft.com/office/drawing/2014/main" id="{4099E7B7-A648-48ED-B05F-05F2B00FA487}"/>
              </a:ext>
            </a:extLst>
          </p:cNvPr>
          <p:cNvGrpSpPr/>
          <p:nvPr/>
        </p:nvGrpSpPr>
        <p:grpSpPr>
          <a:xfrm>
            <a:off x="6381754" y="5249467"/>
            <a:ext cx="5296018" cy="923330"/>
            <a:chOff x="1687463" y="1466739"/>
            <a:chExt cx="4356531" cy="923330"/>
          </a:xfrm>
        </p:grpSpPr>
        <p:sp>
          <p:nvSpPr>
            <p:cNvPr id="9" name="Chevron 50">
              <a:extLst>
                <a:ext uri="{FF2B5EF4-FFF2-40B4-BE49-F238E27FC236}">
                  <a16:creationId xmlns:a16="http://schemas.microsoft.com/office/drawing/2014/main" id="{BF4D89F0-37E4-45BD-A5E1-F8D0250214F6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80">
              <a:extLst>
                <a:ext uri="{FF2B5EF4-FFF2-40B4-BE49-F238E27FC236}">
                  <a16:creationId xmlns:a16="http://schemas.microsoft.com/office/drawing/2014/main" id="{7FE682D0-2356-4731-A938-37CDC831600E}"/>
                </a:ext>
              </a:extLst>
            </p:cNvPr>
            <p:cNvSpPr txBox="1"/>
            <p:nvPr/>
          </p:nvSpPr>
          <p:spPr>
            <a:xfrm>
              <a:off x="2634261" y="1466739"/>
              <a:ext cx="34097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>
                  <a:ln w="0"/>
                  <a:latin typeface="Arial" pitchFamily="34" charset="0"/>
                  <a:cs typeface="Arial" pitchFamily="34" charset="0"/>
                </a:rPr>
                <a:t>Las ARL ahora apoyan complementando la obligación del empleador en la entrega de EPP</a:t>
              </a:r>
            </a:p>
          </p:txBody>
        </p:sp>
      </p:grpSp>
      <p:sp>
        <p:nvSpPr>
          <p:cNvPr id="11" name="TextBox 100">
            <a:extLst>
              <a:ext uri="{FF2B5EF4-FFF2-40B4-BE49-F238E27FC236}">
                <a16:creationId xmlns:a16="http://schemas.microsoft.com/office/drawing/2014/main" id="{FB0836DD-E61B-4AD5-B5B1-989719D98A10}"/>
              </a:ext>
            </a:extLst>
          </p:cNvPr>
          <p:cNvSpPr txBox="1"/>
          <p:nvPr/>
        </p:nvSpPr>
        <p:spPr>
          <a:xfrm>
            <a:off x="2214499" y="5250922"/>
            <a:ext cx="366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ln w="0"/>
                <a:latin typeface="Arial" pitchFamily="34" charset="0"/>
                <a:cs typeface="Arial" pitchFamily="34" charset="0"/>
              </a:rPr>
              <a:t>El suministro de EPP estaba prohibido para las ARL</a:t>
            </a:r>
          </a:p>
        </p:txBody>
      </p:sp>
      <p:sp>
        <p:nvSpPr>
          <p:cNvPr id="12" name="Chevron 50">
            <a:extLst>
              <a:ext uri="{FF2B5EF4-FFF2-40B4-BE49-F238E27FC236}">
                <a16:creationId xmlns:a16="http://schemas.microsoft.com/office/drawing/2014/main" id="{F4BEC688-A0A3-41DE-A6C9-6AEA099B13C5}"/>
              </a:ext>
            </a:extLst>
          </p:cNvPr>
          <p:cNvSpPr/>
          <p:nvPr/>
        </p:nvSpPr>
        <p:spPr>
          <a:xfrm>
            <a:off x="1214531" y="5263640"/>
            <a:ext cx="252000" cy="2520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DD6E193-2C2A-431C-B928-78DBB61A7630}"/>
              </a:ext>
            </a:extLst>
          </p:cNvPr>
          <p:cNvSpPr/>
          <p:nvPr/>
        </p:nvSpPr>
        <p:spPr>
          <a:xfrm>
            <a:off x="4504407" y="2984027"/>
            <a:ext cx="375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ln w="0"/>
                <a:latin typeface="Arial" pitchFamily="34" charset="0"/>
                <a:cs typeface="Arial" pitchFamily="34" charset="0"/>
              </a:rPr>
              <a:t>Decretos 488 y 500 de 2020</a:t>
            </a:r>
            <a:endParaRPr lang="es-CO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DDCE25BE-E6B1-406F-8FFC-9E23FEC8D45B}"/>
              </a:ext>
            </a:extLst>
          </p:cNvPr>
          <p:cNvSpPr/>
          <p:nvPr/>
        </p:nvSpPr>
        <p:spPr>
          <a:xfrm>
            <a:off x="5652464" y="3384342"/>
            <a:ext cx="890657" cy="89065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912A1C8F-D345-4FCC-8F40-FB7E9750AD70}"/>
              </a:ext>
            </a:extLst>
          </p:cNvPr>
          <p:cNvSpPr/>
          <p:nvPr/>
        </p:nvSpPr>
        <p:spPr>
          <a:xfrm>
            <a:off x="5752158" y="3493240"/>
            <a:ext cx="689909" cy="6899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E3D18F3-6041-43D9-B6FE-DE904CFCF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87" y="3535263"/>
            <a:ext cx="561080" cy="56108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177F4E9-79C6-48FC-85F8-068A3C905896}"/>
              </a:ext>
            </a:extLst>
          </p:cNvPr>
          <p:cNvSpPr/>
          <p:nvPr/>
        </p:nvSpPr>
        <p:spPr>
          <a:xfrm>
            <a:off x="963708" y="1121682"/>
            <a:ext cx="10264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2200" b="1">
                <a:solidFill>
                  <a:schemeClr val="tx2">
                    <a:lumMod val="75000"/>
                  </a:schemeClr>
                </a:solidFill>
                <a:latin typeface="+mj-lt"/>
              </a:rPr>
              <a:t>La Circular 029 de 2020 </a:t>
            </a:r>
            <a:r>
              <a:rPr lang="es-ES" sz="2200">
                <a:solidFill>
                  <a:schemeClr val="tx2">
                    <a:lumMod val="75000"/>
                  </a:schemeClr>
                </a:solidFill>
              </a:rPr>
              <a:t>establece que </a:t>
            </a:r>
            <a:r>
              <a:rPr lang="es-ES" sz="2200" b="1">
                <a:solidFill>
                  <a:schemeClr val="tx2">
                    <a:lumMod val="75000"/>
                  </a:schemeClr>
                </a:solidFill>
              </a:rPr>
              <a:t>es responsabilidad de los empleadores </a:t>
            </a:r>
            <a:r>
              <a:rPr lang="es-ES" sz="2200">
                <a:solidFill>
                  <a:schemeClr val="tx2">
                    <a:lumMod val="75000"/>
                  </a:schemeClr>
                </a:solidFill>
              </a:rPr>
              <a:t>el suministro de los EPP a los trabajadores de la salud y </a:t>
            </a:r>
            <a:r>
              <a:rPr lang="es-ES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el papel de las ARL es de apoyo </a:t>
            </a:r>
            <a:r>
              <a:rPr lang="es-ES" sz="2200">
                <a:solidFill>
                  <a:schemeClr val="tx2">
                    <a:lumMod val="75000"/>
                  </a:schemeClr>
                </a:solidFill>
              </a:rPr>
              <a:t>en este proceso, adicional a su razón de ser, que es la protección desde Promoción y Prevención con las prestaciones de salud y económicas.</a:t>
            </a:r>
            <a:endParaRPr lang="es-CO" sz="2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EC8C7364-6AFB-4AFD-A09F-6494B9E4B5EB}"/>
              </a:ext>
            </a:extLst>
          </p:cNvPr>
          <p:cNvSpPr/>
          <p:nvPr/>
        </p:nvSpPr>
        <p:spPr>
          <a:xfrm>
            <a:off x="1524590" y="5243082"/>
            <a:ext cx="689909" cy="6899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EE3433B7-204B-449E-A0F5-CAA96FA52D85}"/>
              </a:ext>
            </a:extLst>
          </p:cNvPr>
          <p:cNvSpPr/>
          <p:nvPr/>
        </p:nvSpPr>
        <p:spPr>
          <a:xfrm>
            <a:off x="6758742" y="5243082"/>
            <a:ext cx="689909" cy="6899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0" name="Imagen 19" descr="Imagen que contiene taza&#10;&#10;Descripción generada automáticamente">
            <a:extLst>
              <a:ext uri="{FF2B5EF4-FFF2-40B4-BE49-F238E27FC236}">
                <a16:creationId xmlns:a16="http://schemas.microsoft.com/office/drawing/2014/main" id="{8F04662D-5475-4AE6-ADFB-74AA4F6C1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21" y="5275561"/>
            <a:ext cx="624949" cy="624949"/>
          </a:xfrm>
          <a:prstGeom prst="rect">
            <a:avLst/>
          </a:prstGeom>
        </p:spPr>
      </p:pic>
      <p:sp>
        <p:nvSpPr>
          <p:cNvPr id="21" name="Señal de prohibido 107">
            <a:extLst>
              <a:ext uri="{FF2B5EF4-FFF2-40B4-BE49-F238E27FC236}">
                <a16:creationId xmlns:a16="http://schemas.microsoft.com/office/drawing/2014/main" id="{FFE5D00F-2861-4379-AE74-89CC0CBCFBAF}"/>
              </a:ext>
            </a:extLst>
          </p:cNvPr>
          <p:cNvSpPr/>
          <p:nvPr/>
        </p:nvSpPr>
        <p:spPr>
          <a:xfrm>
            <a:off x="1629486" y="5338470"/>
            <a:ext cx="480117" cy="496964"/>
          </a:xfrm>
          <a:prstGeom prst="noSmoking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>
              <a:ln w="0"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11249"/>
      </p:ext>
    </p:extLst>
  </p:cSld>
  <p:clrMapOvr>
    <a:masterClrMapping/>
  </p:clrMapOvr>
  <p:transition spd="slow"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6">
            <a:extLst>
              <a:ext uri="{FF2B5EF4-FFF2-40B4-BE49-F238E27FC236}">
                <a16:creationId xmlns:a16="http://schemas.microsoft.com/office/drawing/2014/main" id="{04CDE8AA-1B7B-0247-8D68-6BA735EEF41D}"/>
              </a:ext>
            </a:extLst>
          </p:cNvPr>
          <p:cNvSpPr/>
          <p:nvPr/>
        </p:nvSpPr>
        <p:spPr>
          <a:xfrm>
            <a:off x="-3423366" y="838148"/>
            <a:ext cx="8139844" cy="6054754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3A1D865-8E99-4C77-80EC-3F9E8965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3" y="196194"/>
            <a:ext cx="11064553" cy="464915"/>
          </a:xfrm>
        </p:spPr>
        <p:txBody>
          <a:bodyPr/>
          <a:lstStyle/>
          <a:p>
            <a:r>
              <a:rPr lang="es-CO" dirty="0"/>
              <a:t>Entrega de Elementos de Protección Personal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539D0D-C945-4F35-B808-B574FCD9F74E}"/>
              </a:ext>
            </a:extLst>
          </p:cNvPr>
          <p:cNvSpPr/>
          <p:nvPr/>
        </p:nvSpPr>
        <p:spPr>
          <a:xfrm>
            <a:off x="608559" y="4300898"/>
            <a:ext cx="401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El Sistema General de Riesgos Laborales en Colombia ha distribuido 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6C5EF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  <a:r>
              <a:rPr lang="es-ES" sz="2400" b="1" dirty="0">
                <a:solidFill>
                  <a:srgbClr val="76C5EF">
                    <a:lumMod val="75000"/>
                  </a:srgbClr>
                </a:solidFill>
                <a:latin typeface="Franklin Gothic Medium"/>
              </a:rPr>
              <a:t>318.075.018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6C5EF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 de elementos de protección personal, con corte a enero de 2022.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C671EA7-F20D-824A-B86A-74594CE1B789}"/>
              </a:ext>
            </a:extLst>
          </p:cNvPr>
          <p:cNvGrpSpPr/>
          <p:nvPr/>
        </p:nvGrpSpPr>
        <p:grpSpPr>
          <a:xfrm>
            <a:off x="5184693" y="2291429"/>
            <a:ext cx="765697" cy="765697"/>
            <a:chOff x="6373581" y="1509824"/>
            <a:chExt cx="989814" cy="989814"/>
          </a:xfrm>
        </p:grpSpPr>
        <p:sp>
          <p:nvSpPr>
            <p:cNvPr id="13" name="Oval 19">
              <a:extLst>
                <a:ext uri="{FF2B5EF4-FFF2-40B4-BE49-F238E27FC236}">
                  <a16:creationId xmlns:a16="http://schemas.microsoft.com/office/drawing/2014/main" id="{924707B5-BA1D-8248-A4C7-A79CF42D9BD7}"/>
                </a:ext>
              </a:extLst>
            </p:cNvPr>
            <p:cNvSpPr/>
            <p:nvPr/>
          </p:nvSpPr>
          <p:spPr>
            <a:xfrm flipV="1">
              <a:off x="6373581" y="1509824"/>
              <a:ext cx="989814" cy="989814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돋움" panose="020B0600000101010101" pitchFamily="34" charset="-127"/>
                <a:cs typeface="+mn-cs"/>
              </a:endParaRPr>
            </a:p>
          </p:txBody>
        </p:sp>
        <p:pic>
          <p:nvPicPr>
            <p:cNvPr id="15" name="Gráfico 14" descr="Medicina">
              <a:extLst>
                <a:ext uri="{FF2B5EF4-FFF2-40B4-BE49-F238E27FC236}">
                  <a16:creationId xmlns:a16="http://schemas.microsoft.com/office/drawing/2014/main" id="{6732770D-1DD6-0C46-BAA4-380AF7E26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54263" y="1587494"/>
              <a:ext cx="835988" cy="835988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A27AAD-4AF4-6C4D-9211-66EF9C3B26CF}"/>
              </a:ext>
            </a:extLst>
          </p:cNvPr>
          <p:cNvSpPr/>
          <p:nvPr/>
        </p:nvSpPr>
        <p:spPr>
          <a:xfrm>
            <a:off x="6012804" y="2228314"/>
            <a:ext cx="6063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 destinaron más de </a:t>
            </a:r>
            <a:r>
              <a:rPr lang="es-ES" sz="2400" b="1" dirty="0">
                <a:solidFill>
                  <a:srgbClr val="000000"/>
                </a:solidFill>
                <a:latin typeface="Franklin Gothic Medium"/>
              </a:rPr>
              <a:t>$426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mil millones de pesos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 para el cumplimiento de esta obligación.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14EC3EC-91E0-AA46-8771-131BA24823C0}"/>
              </a:ext>
            </a:extLst>
          </p:cNvPr>
          <p:cNvSpPr/>
          <p:nvPr/>
        </p:nvSpPr>
        <p:spPr>
          <a:xfrm>
            <a:off x="6096000" y="3194515"/>
            <a:ext cx="5980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Los EPP cumplen con estándares definidos por el INVIMA y el Ministerio de Salud, no obstante, con el fin de asegurar este objetivo, las ARL han implementado múltiples esquemas de auditoría.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7BE7E40-E0A8-3142-9DF9-43DF80BB1E6E}"/>
              </a:ext>
            </a:extLst>
          </p:cNvPr>
          <p:cNvGrpSpPr/>
          <p:nvPr/>
        </p:nvGrpSpPr>
        <p:grpSpPr>
          <a:xfrm>
            <a:off x="5246691" y="3379607"/>
            <a:ext cx="765697" cy="765697"/>
            <a:chOff x="6337637" y="4953280"/>
            <a:chExt cx="989814" cy="989814"/>
          </a:xfrm>
        </p:grpSpPr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D2E1659C-5513-794A-B7B4-4CF2910A004A}"/>
                </a:ext>
              </a:extLst>
            </p:cNvPr>
            <p:cNvSpPr/>
            <p:nvPr/>
          </p:nvSpPr>
          <p:spPr>
            <a:xfrm>
              <a:off x="6337637" y="4953280"/>
              <a:ext cx="989814" cy="989814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돋움" panose="020B0600000101010101" pitchFamily="34" charset="-127"/>
                <a:cs typeface="+mn-cs"/>
              </a:endParaRPr>
            </a:p>
          </p:txBody>
        </p:sp>
        <p:pic>
          <p:nvPicPr>
            <p:cNvPr id="21" name="Gráfico 20" descr="Bombero">
              <a:extLst>
                <a:ext uri="{FF2B5EF4-FFF2-40B4-BE49-F238E27FC236}">
                  <a16:creationId xmlns:a16="http://schemas.microsoft.com/office/drawing/2014/main" id="{AACFF323-51F6-054A-9E11-FEFC7E5AE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4958" y="5020601"/>
              <a:ext cx="844951" cy="844951"/>
            </a:xfrm>
            <a:prstGeom prst="rect">
              <a:avLst/>
            </a:prstGeom>
          </p:spPr>
        </p:pic>
      </p:grpSp>
      <p:sp>
        <p:nvSpPr>
          <p:cNvPr id="22" name="Rectangle 8">
            <a:extLst>
              <a:ext uri="{FF2B5EF4-FFF2-40B4-BE49-F238E27FC236}">
                <a16:creationId xmlns:a16="http://schemas.microsoft.com/office/drawing/2014/main" id="{08A9DFEB-6C72-8B40-8022-8FA4FBB545D5}"/>
              </a:ext>
            </a:extLst>
          </p:cNvPr>
          <p:cNvSpPr/>
          <p:nvPr/>
        </p:nvSpPr>
        <p:spPr>
          <a:xfrm>
            <a:off x="6096000" y="3154614"/>
            <a:ext cx="2556000" cy="5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  <p:pic>
        <p:nvPicPr>
          <p:cNvPr id="9" name="Imagen 8" descr="Imagen que contiene persona, ropa, mujer, vistiendo&#10;&#10;Descripción generada automáticamente">
            <a:extLst>
              <a:ext uri="{FF2B5EF4-FFF2-40B4-BE49-F238E27FC236}">
                <a16:creationId xmlns:a16="http://schemas.microsoft.com/office/drawing/2014/main" id="{A6E7EDDD-7620-B740-8F26-A27D28D6BD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12450" r="6984" b="17940"/>
          <a:stretch/>
        </p:blipFill>
        <p:spPr>
          <a:xfrm>
            <a:off x="0" y="856588"/>
            <a:ext cx="4716477" cy="3240774"/>
          </a:xfrm>
          <a:prstGeom prst="rect">
            <a:avLst/>
          </a:prstGeom>
        </p:spPr>
      </p:pic>
      <p:sp>
        <p:nvSpPr>
          <p:cNvPr id="29" name="Chevron 50">
            <a:extLst>
              <a:ext uri="{FF2B5EF4-FFF2-40B4-BE49-F238E27FC236}">
                <a16:creationId xmlns:a16="http://schemas.microsoft.com/office/drawing/2014/main" id="{79394700-590E-0546-BFCD-0ED4805F1F9D}"/>
              </a:ext>
            </a:extLst>
          </p:cNvPr>
          <p:cNvSpPr/>
          <p:nvPr/>
        </p:nvSpPr>
        <p:spPr>
          <a:xfrm>
            <a:off x="356559" y="4381025"/>
            <a:ext cx="252000" cy="25200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310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">
            <a:extLst>
              <a:ext uri="{FF2B5EF4-FFF2-40B4-BE49-F238E27FC236}">
                <a16:creationId xmlns:a16="http://schemas.microsoft.com/office/drawing/2014/main" id="{33DF61E6-404B-C248-9409-459028E4943D}"/>
              </a:ext>
            </a:extLst>
          </p:cNvPr>
          <p:cNvSpPr/>
          <p:nvPr/>
        </p:nvSpPr>
        <p:spPr>
          <a:xfrm flipH="1">
            <a:off x="0" y="3089964"/>
            <a:ext cx="12192008" cy="3444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z</a:t>
            </a:r>
          </a:p>
        </p:txBody>
      </p:sp>
      <p:sp>
        <p:nvSpPr>
          <p:cNvPr id="85" name="직사각형 1">
            <a:extLst>
              <a:ext uri="{FF2B5EF4-FFF2-40B4-BE49-F238E27FC236}">
                <a16:creationId xmlns:a16="http://schemas.microsoft.com/office/drawing/2014/main" id="{B1A72D53-1B06-4D4C-B84D-D739C9946628}"/>
              </a:ext>
            </a:extLst>
          </p:cNvPr>
          <p:cNvSpPr/>
          <p:nvPr/>
        </p:nvSpPr>
        <p:spPr>
          <a:xfrm flipH="1">
            <a:off x="-8" y="4706298"/>
            <a:ext cx="12192008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z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F11809-3E41-400E-A6D5-30E1C2D7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3276"/>
            <a:ext cx="11228286" cy="631515"/>
          </a:xfrm>
        </p:spPr>
        <p:txBody>
          <a:bodyPr/>
          <a:lstStyle/>
          <a:p>
            <a:r>
              <a:rPr lang="es-CO" sz="2800" dirty="0"/>
              <a:t>Covid-19 como enfermedad laboral de reconocimiento directo – Decretos 538 y 676 de 2020</a:t>
            </a: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25163D-23A4-C647-AF9F-C4A1B1F05896}"/>
              </a:ext>
            </a:extLst>
          </p:cNvPr>
          <p:cNvSpPr/>
          <p:nvPr/>
        </p:nvSpPr>
        <p:spPr>
          <a:xfrm flipH="1">
            <a:off x="6095998" y="4706298"/>
            <a:ext cx="4864781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Caso confirmado de Covid19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3F7032E2-A2F8-CA4F-A222-F21FEE9A146F}"/>
              </a:ext>
            </a:extLst>
          </p:cNvPr>
          <p:cNvSpPr/>
          <p:nvPr/>
        </p:nvSpPr>
        <p:spPr>
          <a:xfrm flipH="1">
            <a:off x="1015998" y="4706298"/>
            <a:ext cx="5079999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Caso probable de Covid19</a:t>
            </a:r>
          </a:p>
        </p:txBody>
      </p:sp>
      <p:cxnSp>
        <p:nvCxnSpPr>
          <p:cNvPr id="27" name="Straight Arrow Connector 11">
            <a:extLst>
              <a:ext uri="{FF2B5EF4-FFF2-40B4-BE49-F238E27FC236}">
                <a16:creationId xmlns:a16="http://schemas.microsoft.com/office/drawing/2014/main" id="{674E20B8-B48A-414F-8B9C-7DED20AB940B}"/>
              </a:ext>
            </a:extLst>
          </p:cNvPr>
          <p:cNvCxnSpPr>
            <a:cxnSpLocks/>
          </p:cNvCxnSpPr>
          <p:nvPr/>
        </p:nvCxnSpPr>
        <p:spPr>
          <a:xfrm flipV="1">
            <a:off x="6096000" y="4396378"/>
            <a:ext cx="0" cy="171335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78">
            <a:extLst>
              <a:ext uri="{FF2B5EF4-FFF2-40B4-BE49-F238E27FC236}">
                <a16:creationId xmlns:a16="http://schemas.microsoft.com/office/drawing/2014/main" id="{E38E48F6-7760-1E47-B438-35B81B250BFA}"/>
              </a:ext>
            </a:extLst>
          </p:cNvPr>
          <p:cNvGrpSpPr/>
          <p:nvPr/>
        </p:nvGrpSpPr>
        <p:grpSpPr>
          <a:xfrm>
            <a:off x="6150856" y="5183241"/>
            <a:ext cx="5899858" cy="1384995"/>
            <a:chOff x="1732595" y="1400255"/>
            <a:chExt cx="4853252" cy="1384995"/>
          </a:xfrm>
        </p:grpSpPr>
        <p:sp>
          <p:nvSpPr>
            <p:cNvPr id="54" name="Chevron 50">
              <a:extLst>
                <a:ext uri="{FF2B5EF4-FFF2-40B4-BE49-F238E27FC236}">
                  <a16:creationId xmlns:a16="http://schemas.microsoft.com/office/drawing/2014/main" id="{30F3245F-48B1-DB46-9935-B091D22A679D}"/>
                </a:ext>
              </a:extLst>
            </p:cNvPr>
            <p:cNvSpPr/>
            <p:nvPr/>
          </p:nvSpPr>
          <p:spPr>
            <a:xfrm>
              <a:off x="1732595" y="1592557"/>
              <a:ext cx="252000" cy="25200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/>
                <a:ea typeface="돋움" panose="020B0600000101010101" pitchFamily="34" charset="-127"/>
                <a:cs typeface="+mn-cs"/>
              </a:endParaRPr>
            </a:p>
          </p:txBody>
        </p:sp>
        <p:sp>
          <p:nvSpPr>
            <p:cNvPr id="55" name="TextBox 80">
              <a:extLst>
                <a:ext uri="{FF2B5EF4-FFF2-40B4-BE49-F238E27FC236}">
                  <a16:creationId xmlns:a16="http://schemas.microsoft.com/office/drawing/2014/main" id="{8BD929E0-35D2-984F-80D6-8CC43E688741}"/>
                </a:ext>
              </a:extLst>
            </p:cNvPr>
            <p:cNvSpPr txBox="1"/>
            <p:nvPr/>
          </p:nvSpPr>
          <p:spPr>
            <a:xfrm>
              <a:off x="2664591" y="1400255"/>
              <a:ext cx="39212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Gasto asignado al siniestro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 inclusión del COVID-19 como enfermedad laboral directa para trabajadores del sector salud determina el reconocimiento de las prestaciones de salud y económicas sin necesidad de determinación de origen, por ej. incapacidades temporales.</a:t>
              </a:r>
            </a:p>
          </p:txBody>
        </p:sp>
      </p:grpSp>
      <p:sp>
        <p:nvSpPr>
          <p:cNvPr id="75" name="TextBox 100">
            <a:extLst>
              <a:ext uri="{FF2B5EF4-FFF2-40B4-BE49-F238E27FC236}">
                <a16:creationId xmlns:a16="http://schemas.microsoft.com/office/drawing/2014/main" id="{8E8FEBBF-011D-1243-87C8-FA75B04AE335}"/>
              </a:ext>
            </a:extLst>
          </p:cNvPr>
          <p:cNvSpPr txBox="1"/>
          <p:nvPr/>
        </p:nvSpPr>
        <p:spPr>
          <a:xfrm>
            <a:off x="1258480" y="5149534"/>
            <a:ext cx="4766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Gastos </a:t>
            </a:r>
            <a:r>
              <a:rPr kumimoji="0" lang="es-ES" sz="1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PyP</a:t>
            </a:r>
            <a:endParaRPr kumimoji="0" lang="es-ES" sz="14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Las ARL deberán asumir los costos que se deriven de las pruebas de tamizaje y pruebas diagnósticas que se realicen para esta población que preste servicios directos en las diferentes actividades de prevención, diagnóstico y atención de la pandemia.</a:t>
            </a:r>
          </a:p>
        </p:txBody>
      </p:sp>
      <p:sp>
        <p:nvSpPr>
          <p:cNvPr id="79" name="Chevron 50">
            <a:extLst>
              <a:ext uri="{FF2B5EF4-FFF2-40B4-BE49-F238E27FC236}">
                <a16:creationId xmlns:a16="http://schemas.microsoft.com/office/drawing/2014/main" id="{189D1AB7-06D2-2248-8792-8E142C5B4EA9}"/>
              </a:ext>
            </a:extLst>
          </p:cNvPr>
          <p:cNvSpPr/>
          <p:nvPr/>
        </p:nvSpPr>
        <p:spPr>
          <a:xfrm>
            <a:off x="226033" y="5445844"/>
            <a:ext cx="252000" cy="2520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FEF6B653-B32F-EA49-9DC4-9DBA7141AE8C}"/>
              </a:ext>
            </a:extLst>
          </p:cNvPr>
          <p:cNvSpPr/>
          <p:nvPr/>
        </p:nvSpPr>
        <p:spPr>
          <a:xfrm>
            <a:off x="4564720" y="3068448"/>
            <a:ext cx="375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Decretos 538 y 676 de 2020</a:t>
            </a:r>
            <a:endParaRPr kumimoji="0" lang="es-CO" sz="1800" b="0" i="0" u="none" strike="noStrike" kern="1200" cap="none" spc="0" normalizeH="0" baseline="0" noProof="0" dirty="0">
              <a:ln w="0"/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E8D076BD-A9ED-3444-8D17-103459D5E1D4}"/>
              </a:ext>
            </a:extLst>
          </p:cNvPr>
          <p:cNvSpPr/>
          <p:nvPr/>
        </p:nvSpPr>
        <p:spPr>
          <a:xfrm>
            <a:off x="5652464" y="3384342"/>
            <a:ext cx="890657" cy="89065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  <p:sp>
        <p:nvSpPr>
          <p:cNvPr id="99" name="Rectangle 26">
            <a:extLst>
              <a:ext uri="{FF2B5EF4-FFF2-40B4-BE49-F238E27FC236}">
                <a16:creationId xmlns:a16="http://schemas.microsoft.com/office/drawing/2014/main" id="{A66F6D0B-7193-274F-B1E0-E75D20F3B8EB}"/>
              </a:ext>
            </a:extLst>
          </p:cNvPr>
          <p:cNvSpPr/>
          <p:nvPr/>
        </p:nvSpPr>
        <p:spPr>
          <a:xfrm>
            <a:off x="5752158" y="3493240"/>
            <a:ext cx="689909" cy="6899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  <p:pic>
        <p:nvPicPr>
          <p:cNvPr id="98" name="Imagen 9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CE74E50-A852-1541-A4D5-5403277E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39" y="2048783"/>
            <a:ext cx="561080" cy="325196"/>
          </a:xfrm>
          <a:prstGeom prst="rect">
            <a:avLst/>
          </a:prstGeom>
        </p:spPr>
      </p:pic>
      <p:sp>
        <p:nvSpPr>
          <p:cNvPr id="103" name="Rectángulo 102">
            <a:extLst>
              <a:ext uri="{FF2B5EF4-FFF2-40B4-BE49-F238E27FC236}">
                <a16:creationId xmlns:a16="http://schemas.microsoft.com/office/drawing/2014/main" id="{36AE316A-15EA-4249-931A-1B9B98809667}"/>
              </a:ext>
            </a:extLst>
          </p:cNvPr>
          <p:cNvSpPr/>
          <p:nvPr/>
        </p:nvSpPr>
        <p:spPr>
          <a:xfrm>
            <a:off x="-8" y="91893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Se incluyó al virus COVID19 como una enfermedad laboral directa*, específicamente, para los trabajadores y/o contratistas del sector salud, así como al personal administrativo, de aseo, vigilancia y de apoyo que preste servicios directos en las diferentes actividades de prevención, diagnóstico y atención de esta enfermedad.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Estableció la obligación que tienen los contratantes de otorgar elementos de protección personal, esta normatividad beneficia a los contratistas.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Hasta que permanezcan los hechos que dieron lugar a la emergencia económica, social y ecológica.</a:t>
            </a:r>
          </a:p>
        </p:txBody>
      </p:sp>
      <p:sp>
        <p:nvSpPr>
          <p:cNvPr id="104" name="Rectangle 26">
            <a:extLst>
              <a:ext uri="{FF2B5EF4-FFF2-40B4-BE49-F238E27FC236}">
                <a16:creationId xmlns:a16="http://schemas.microsoft.com/office/drawing/2014/main" id="{55C529A2-3ACD-F14F-BB6B-D6898ED54200}"/>
              </a:ext>
            </a:extLst>
          </p:cNvPr>
          <p:cNvSpPr/>
          <p:nvPr/>
        </p:nvSpPr>
        <p:spPr>
          <a:xfrm>
            <a:off x="536092" y="5425286"/>
            <a:ext cx="689909" cy="6899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  <p:sp>
        <p:nvSpPr>
          <p:cNvPr id="105" name="Rectangle 26">
            <a:extLst>
              <a:ext uri="{FF2B5EF4-FFF2-40B4-BE49-F238E27FC236}">
                <a16:creationId xmlns:a16="http://schemas.microsoft.com/office/drawing/2014/main" id="{56F8FE3F-A17E-0440-A37A-7190F35D9FDE}"/>
              </a:ext>
            </a:extLst>
          </p:cNvPr>
          <p:cNvSpPr/>
          <p:nvPr/>
        </p:nvSpPr>
        <p:spPr>
          <a:xfrm>
            <a:off x="6518830" y="5327729"/>
            <a:ext cx="689909" cy="6899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돋움" panose="020B0600000101010101" pitchFamily="34" charset="-127"/>
              <a:cs typeface="+mn-cs"/>
            </a:endParaRPr>
          </a:p>
        </p:txBody>
      </p:sp>
      <p:pic>
        <p:nvPicPr>
          <p:cNvPr id="107" name="Imagen 106" descr="Imagen que contiene taza&#10;&#10;Descripción generada automáticamente">
            <a:extLst>
              <a:ext uri="{FF2B5EF4-FFF2-40B4-BE49-F238E27FC236}">
                <a16:creationId xmlns:a16="http://schemas.microsoft.com/office/drawing/2014/main" id="{CEDF0AE3-3557-C94C-A557-2BEA5E69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3" y="5440103"/>
            <a:ext cx="624949" cy="6249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BBB94D-6030-9C4B-B485-03C6BB57E8F0}"/>
              </a:ext>
            </a:extLst>
          </p:cNvPr>
          <p:cNvSpPr txBox="1"/>
          <p:nvPr/>
        </p:nvSpPr>
        <p:spPr>
          <a:xfrm>
            <a:off x="1434646" y="6604691"/>
            <a:ext cx="10704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* En Colombia la tabla de enfermedades laborales directas esta prevista en el Decreto 1477 de 2014.</a:t>
            </a:r>
          </a:p>
        </p:txBody>
      </p:sp>
      <p:pic>
        <p:nvPicPr>
          <p:cNvPr id="5" name="Gráfico 4" descr="Crecimiento empresarial contorno">
            <a:extLst>
              <a:ext uri="{FF2B5EF4-FFF2-40B4-BE49-F238E27FC236}">
                <a16:creationId xmlns:a16="http://schemas.microsoft.com/office/drawing/2014/main" id="{76E82787-AFEB-0449-B393-D769D2750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5547" y="3481978"/>
            <a:ext cx="914400" cy="914400"/>
          </a:xfrm>
          <a:prstGeom prst="rect">
            <a:avLst/>
          </a:prstGeom>
        </p:spPr>
      </p:pic>
      <p:pic>
        <p:nvPicPr>
          <p:cNvPr id="7" name="Gráfico 6" descr="Crecimiento empresarial con relleno sólido">
            <a:extLst>
              <a:ext uri="{FF2B5EF4-FFF2-40B4-BE49-F238E27FC236}">
                <a16:creationId xmlns:a16="http://schemas.microsoft.com/office/drawing/2014/main" id="{FAE2AC3C-10F8-6640-858F-4A77D9E9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0920" y="3490549"/>
            <a:ext cx="914400" cy="914400"/>
          </a:xfrm>
          <a:prstGeom prst="rect">
            <a:avLst/>
          </a:prstGeom>
        </p:spPr>
      </p:pic>
      <p:pic>
        <p:nvPicPr>
          <p:cNvPr id="11" name="Gráfico 10" descr="Inmunidad contorno">
            <a:extLst>
              <a:ext uri="{FF2B5EF4-FFF2-40B4-BE49-F238E27FC236}">
                <a16:creationId xmlns:a16="http://schemas.microsoft.com/office/drawing/2014/main" id="{A3657C57-A81D-5E40-A3B4-8375E81F1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7606" y="3493239"/>
            <a:ext cx="689910" cy="689910"/>
          </a:xfrm>
          <a:prstGeom prst="rect">
            <a:avLst/>
          </a:prstGeom>
        </p:spPr>
      </p:pic>
      <p:pic>
        <p:nvPicPr>
          <p:cNvPr id="13" name="Gráfico 12" descr="Fiebre contorno">
            <a:extLst>
              <a:ext uri="{FF2B5EF4-FFF2-40B4-BE49-F238E27FC236}">
                <a16:creationId xmlns:a16="http://schemas.microsoft.com/office/drawing/2014/main" id="{984BA5B2-586C-AE4A-8068-6103DE6787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5514" y="5381947"/>
            <a:ext cx="592264" cy="5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8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BA63AFF-BB75-49EB-B42D-6C1E897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Evolución de casos</a:t>
            </a: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F491802-C56F-4BDB-AA97-5A0384AC45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7259928"/>
              </p:ext>
            </p:extLst>
          </p:nvPr>
        </p:nvGraphicFramePr>
        <p:xfrm>
          <a:off x="431800" y="1939635"/>
          <a:ext cx="11064875" cy="454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AF125A1-364A-4B8F-B5DC-9F6791851A3C}"/>
              </a:ext>
            </a:extLst>
          </p:cNvPr>
          <p:cNvSpPr/>
          <p:nvPr/>
        </p:nvSpPr>
        <p:spPr>
          <a:xfrm>
            <a:off x="318052" y="894233"/>
            <a:ext cx="1155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000" dirty="0">
                <a:solidFill>
                  <a:schemeClr val="tx2"/>
                </a:solidFill>
              </a:rPr>
              <a:t>A enero de 2022, al SGRL le han reportado 155.673 casos recuperados, 15.682 casos activos y 767 muertos.  </a:t>
            </a:r>
          </a:p>
        </p:txBody>
      </p:sp>
    </p:spTree>
    <p:extLst>
      <p:ext uri="{BB962C8B-B14F-4D97-AF65-F5344CB8AC3E}">
        <p14:creationId xmlns:p14="http://schemas.microsoft.com/office/powerpoint/2010/main" val="3436969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8AFEFF98-F26C-7740-B186-69B00D70DB07}"/>
              </a:ext>
            </a:extLst>
          </p:cNvPr>
          <p:cNvSpPr/>
          <p:nvPr/>
        </p:nvSpPr>
        <p:spPr>
          <a:xfrm flipH="1">
            <a:off x="-8" y="3456708"/>
            <a:ext cx="12192008" cy="3429000"/>
          </a:xfrm>
          <a:prstGeom prst="rect">
            <a:avLst/>
          </a:prstGeom>
          <a:solidFill>
            <a:srgbClr val="E7F5FF">
              <a:alpha val="5098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z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87A31128-188A-3B49-BFEF-C93DB7C0E894}"/>
              </a:ext>
            </a:extLst>
          </p:cNvPr>
          <p:cNvSpPr/>
          <p:nvPr/>
        </p:nvSpPr>
        <p:spPr>
          <a:xfrm flipH="1">
            <a:off x="3988094" y="3428999"/>
            <a:ext cx="3690770" cy="3429001"/>
          </a:xfrm>
          <a:prstGeom prst="rect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FDC1E0-1202-49EB-840F-CBC35C9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3" y="225064"/>
            <a:ext cx="11064553" cy="464915"/>
          </a:xfrm>
        </p:spPr>
        <p:txBody>
          <a:bodyPr/>
          <a:lstStyle/>
          <a:p>
            <a:r>
              <a:rPr lang="es-CO" dirty="0"/>
              <a:t>Prestaciones con origen en Covid-19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3E7643-C0DD-4C3F-8FA6-452397565491}"/>
              </a:ext>
            </a:extLst>
          </p:cNvPr>
          <p:cNvSpPr/>
          <p:nvPr/>
        </p:nvSpPr>
        <p:spPr>
          <a:xfrm>
            <a:off x="325068" y="4472386"/>
            <a:ext cx="3438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Los trabajadores de la salud  y sectores conexos representan el </a:t>
            </a:r>
            <a:r>
              <a:rPr lang="es-ES" b="1" dirty="0">
                <a:solidFill>
                  <a:srgbClr val="1F497D">
                    <a:lumMod val="75000"/>
                  </a:srgbClr>
                </a:solidFill>
                <a:latin typeface="Franklin Gothic Medium"/>
              </a:rPr>
              <a:t>78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%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del total de casos confirmados en el SGRL.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66A458-6E34-4FA6-8175-67710691A634}"/>
              </a:ext>
            </a:extLst>
          </p:cNvPr>
          <p:cNvSpPr/>
          <p:nvPr/>
        </p:nvSpPr>
        <p:spPr>
          <a:xfrm>
            <a:off x="4187624" y="4494689"/>
            <a:ext cx="3438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El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86%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 las prestaciones reservadas son para  trabajadores de la salud y sectores conexos.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	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941B4A-23DE-444D-968A-DD8EB70D8DCD}"/>
              </a:ext>
            </a:extLst>
          </p:cNvPr>
          <p:cNvSpPr/>
          <p:nvPr/>
        </p:nvSpPr>
        <p:spPr>
          <a:xfrm>
            <a:off x="7784644" y="4456588"/>
            <a:ext cx="406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150.606 incapacidades temporales,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para lo cual se han reservado más de $93 mil millones de pesos.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044F56-3D3F-4970-8175-8C4C10582A37}"/>
              </a:ext>
            </a:extLst>
          </p:cNvPr>
          <p:cNvSpPr/>
          <p:nvPr/>
        </p:nvSpPr>
        <p:spPr>
          <a:xfrm>
            <a:off x="405524" y="1123648"/>
            <a:ext cx="11380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Con corte a enero de 2022, el Sistema General de Riesgos Laborales ha identificado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1F497D">
                    <a:lumMod val="75000"/>
                  </a:srgbClr>
                </a:solidFill>
                <a:latin typeface="Franklin Gothic Medium"/>
              </a:rPr>
              <a:t>351.948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prestaciones a trabajadores afectados por la pandemia,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reservando para ello más de $450 mil millones de pesos.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Imagen 3" descr="Imagen que contiene competencia de atletismo, fruta, dibujo&#10;&#10;Descripción generada automáticamente">
            <a:extLst>
              <a:ext uri="{FF2B5EF4-FFF2-40B4-BE49-F238E27FC236}">
                <a16:creationId xmlns:a16="http://schemas.microsoft.com/office/drawing/2014/main" id="{9032E512-5E92-B540-846F-819C976F6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74" y="2221933"/>
            <a:ext cx="2171700" cy="2159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F3E87F-9A17-0447-8E5A-E297DE5C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06" y="2328432"/>
            <a:ext cx="2171700" cy="2159000"/>
          </a:xfrm>
          <a:prstGeom prst="rect">
            <a:avLst/>
          </a:prstGeom>
        </p:spPr>
      </p:pic>
      <p:pic>
        <p:nvPicPr>
          <p:cNvPr id="10" name="Imagen 9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367E2571-572B-0B40-8690-1854DA214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5" y="2343148"/>
            <a:ext cx="2171700" cy="21717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D4165C7-5CD2-429F-906B-81F7E69FE44F}"/>
              </a:ext>
            </a:extLst>
          </p:cNvPr>
          <p:cNvSpPr txBox="1"/>
          <p:nvPr/>
        </p:nvSpPr>
        <p:spPr>
          <a:xfrm>
            <a:off x="1520132" y="6586865"/>
            <a:ext cx="2143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Fasecolda.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14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3D6A86-C105-46F8-A4DB-DF5861C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95D585-ACCB-442A-9FC7-27A7015D0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959" y="1966169"/>
            <a:ext cx="8398636" cy="1500187"/>
          </a:xfrm>
        </p:spPr>
        <p:txBody>
          <a:bodyPr/>
          <a:lstStyle/>
          <a:p>
            <a:pPr algn="l"/>
            <a:r>
              <a:rPr lang="es-MX" dirty="0"/>
              <a:t>Riesgo psicosocial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D16EC95-20A3-4E4F-AE2F-B006AF468D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MX" dirty="0"/>
              <a:t>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0738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1752B1-50C8-49BA-BBA8-97F0EA88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Contexto de riesgo psicosocial en el mundo</a:t>
            </a:r>
            <a:endParaRPr lang="es-CO" dirty="0"/>
          </a:p>
        </p:txBody>
      </p:sp>
      <p:pic>
        <p:nvPicPr>
          <p:cNvPr id="1026" name="Picture 2" descr="Mental Health Comorbidities">
            <a:extLst>
              <a:ext uri="{FF2B5EF4-FFF2-40B4-BE49-F238E27FC236}">
                <a16:creationId xmlns:a16="http://schemas.microsoft.com/office/drawing/2014/main" id="{504F1929-C9C1-415C-99FE-FC2FD459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221787"/>
            <a:ext cx="3209273" cy="30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03E8B9-3CC9-4A86-AE43-629C822F7CCA}"/>
              </a:ext>
            </a:extLst>
          </p:cNvPr>
          <p:cNvSpPr txBox="1"/>
          <p:nvPr/>
        </p:nvSpPr>
        <p:spPr>
          <a:xfrm>
            <a:off x="3811797" y="1067625"/>
            <a:ext cx="8157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2"/>
                </a:solidFill>
              </a:rPr>
              <a:t>De acuerdo con la OMS, se estima que 264 millones de personas sufren de ansiedad a nivel mundial.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2"/>
                </a:solidFill>
              </a:rPr>
              <a:t>La depresión y los desordenes de ansiedad cuestan a la economía mundial, $1 trillón de dólares al año en pérdida de productividad.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2"/>
                </a:solidFill>
              </a:rPr>
              <a:t>Según estimaciones de la OMS, por cada dólar invertido en el tratamiento de estas enfermedades, se da un retorno de $4 dólares en términos de salud y productividad.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2"/>
                </a:solidFill>
              </a:rPr>
              <a:t>Los riesgos en salud mental son: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FA01CAE-3E28-4E8D-BBE3-8DC613DB5E92}"/>
              </a:ext>
            </a:extLst>
          </p:cNvPr>
          <p:cNvGraphicFramePr/>
          <p:nvPr/>
        </p:nvGraphicFramePr>
        <p:xfrm>
          <a:off x="4514348" y="3353424"/>
          <a:ext cx="7095450" cy="326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34B037D-CEB6-4D35-AEA8-CDCFA14C067A}"/>
              </a:ext>
            </a:extLst>
          </p:cNvPr>
          <p:cNvSpPr txBox="1"/>
          <p:nvPr/>
        </p:nvSpPr>
        <p:spPr>
          <a:xfrm>
            <a:off x="1414475" y="6495134"/>
            <a:ext cx="6887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OMS.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23770"/>
      </p:ext>
    </p:extLst>
  </p:cSld>
  <p:clrMapOvr>
    <a:masterClrMapping/>
  </p:clrMapOvr>
  <p:transition spd="slow">
    <p:pull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B87A2212-AC98-4751-923E-5020D0B2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-26988"/>
            <a:ext cx="10440988" cy="792163"/>
          </a:xfrm>
        </p:spPr>
        <p:txBody>
          <a:bodyPr/>
          <a:lstStyle/>
          <a:p>
            <a:r>
              <a:rPr lang="es-MX" sz="2800" dirty="0"/>
              <a:t>Contexto de riesgo psicosocial en Estados Unidos</a:t>
            </a:r>
            <a:endParaRPr lang="es-CO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AF5A9518-5C57-493E-AF0D-4B35E063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083610"/>
            <a:ext cx="1284306" cy="1284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243B3B-78A4-4335-90FC-E83A3DB6B6F6}"/>
              </a:ext>
            </a:extLst>
          </p:cNvPr>
          <p:cNvSpPr txBox="1"/>
          <p:nvPr/>
        </p:nvSpPr>
        <p:spPr>
          <a:xfrm>
            <a:off x="1414475" y="6495134"/>
            <a:ext cx="6887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lang="es-MX" sz="1050" dirty="0">
                <a:solidFill>
                  <a:srgbClr val="000000"/>
                </a:solidFill>
                <a:latin typeface="Franklin Gothic Book"/>
              </a:rPr>
              <a:t>Mental </a:t>
            </a:r>
            <a:r>
              <a:rPr lang="es-MX" sz="1050" dirty="0" err="1">
                <a:solidFill>
                  <a:srgbClr val="000000"/>
                </a:solidFill>
                <a:latin typeface="Franklin Gothic Book"/>
              </a:rPr>
              <a:t>Health</a:t>
            </a:r>
            <a:r>
              <a:rPr lang="es-MX" sz="1050" dirty="0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es-MX" sz="1050" dirty="0" err="1">
                <a:solidFill>
                  <a:srgbClr val="000000"/>
                </a:solidFill>
                <a:latin typeface="Franklin Gothic Book"/>
              </a:rPr>
              <a:t>America</a:t>
            </a:r>
            <a:r>
              <a:rPr lang="es-MX" sz="1050" dirty="0">
                <a:solidFill>
                  <a:srgbClr val="000000"/>
                </a:solidFill>
                <a:latin typeface="Franklin Gothic Book"/>
              </a:rPr>
              <a:t>. 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716366-4540-4307-95A3-C97A3DB6DA93}"/>
              </a:ext>
            </a:extLst>
          </p:cNvPr>
          <p:cNvSpPr txBox="1"/>
          <p:nvPr/>
        </p:nvSpPr>
        <p:spPr>
          <a:xfrm>
            <a:off x="2017202" y="1371820"/>
            <a:ext cx="969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000" dirty="0">
                <a:solidFill>
                  <a:schemeClr val="tx2"/>
                </a:solidFill>
              </a:rPr>
              <a:t>En 2021, el 83 % de los encuestados se sintieron emocionalmente agotados de su trabajo. De los cuales, el 99% afirman que el stress del trabajo afecta su salud mental. </a:t>
            </a:r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C69681AD-3D3C-47C2-98A5-B07A4F7BE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79" y="2555733"/>
            <a:ext cx="1288696" cy="12886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E60881-7741-40FE-A74E-373779A194E5}"/>
              </a:ext>
            </a:extLst>
          </p:cNvPr>
          <p:cNvSpPr txBox="1"/>
          <p:nvPr/>
        </p:nvSpPr>
        <p:spPr>
          <a:xfrm>
            <a:off x="479425" y="2846138"/>
            <a:ext cx="969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000" dirty="0">
                <a:solidFill>
                  <a:schemeClr val="tx2"/>
                </a:solidFill>
              </a:rPr>
              <a:t>El 23% de los encuestados que experimentaron los signos más severos de burnout, redujeron su productividad. </a:t>
            </a: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2B25C9C2-3972-402C-AA1B-B0963909F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3706286"/>
            <a:ext cx="1284306" cy="128430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E995218-E86B-44C7-A4E8-AA79B93D3E7F}"/>
              </a:ext>
            </a:extLst>
          </p:cNvPr>
          <p:cNvSpPr txBox="1"/>
          <p:nvPr/>
        </p:nvSpPr>
        <p:spPr>
          <a:xfrm>
            <a:off x="2017201" y="4032246"/>
            <a:ext cx="969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000" dirty="0">
                <a:solidFill>
                  <a:schemeClr val="tx2"/>
                </a:solidFill>
              </a:rPr>
              <a:t>El 56% de los encuestados no sienten que su empleador provea un ambiente seguro para empleados que vivan con enfermedades mentales. 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111D422-40FC-49E8-B41A-75D8E3496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74" y="4792827"/>
            <a:ext cx="1386706" cy="138670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07C7F9E-7FFC-47B6-A127-47986C4B0212}"/>
              </a:ext>
            </a:extLst>
          </p:cNvPr>
          <p:cNvSpPr txBox="1"/>
          <p:nvPr/>
        </p:nvSpPr>
        <p:spPr>
          <a:xfrm>
            <a:off x="479425" y="5668038"/>
            <a:ext cx="969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000" dirty="0">
                <a:solidFill>
                  <a:schemeClr val="tx2"/>
                </a:solidFill>
              </a:rPr>
              <a:t>65% de los empleados encuentran difícil concentrarse por su ambiente laboral.</a:t>
            </a:r>
          </a:p>
        </p:txBody>
      </p:sp>
    </p:spTree>
    <p:extLst>
      <p:ext uri="{BB962C8B-B14F-4D97-AF65-F5344CB8AC3E}">
        <p14:creationId xmlns:p14="http://schemas.microsoft.com/office/powerpoint/2010/main" val="2381297004"/>
      </p:ext>
    </p:extLst>
  </p:cSld>
  <p:clrMapOvr>
    <a:masterClrMapping/>
  </p:clrMapOvr>
  <p:transition spd="slow">
    <p:pull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B87A2212-AC98-4751-923E-5020D0B2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-26988"/>
            <a:ext cx="10440988" cy="792163"/>
          </a:xfrm>
        </p:spPr>
        <p:txBody>
          <a:bodyPr/>
          <a:lstStyle/>
          <a:p>
            <a:r>
              <a:rPr lang="es-MX" sz="2800" dirty="0"/>
              <a:t>Contexto de riesgo psicosocial en la Unión Europea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243B3B-78A4-4335-90FC-E83A3DB6B6F6}"/>
              </a:ext>
            </a:extLst>
          </p:cNvPr>
          <p:cNvSpPr txBox="1"/>
          <p:nvPr/>
        </p:nvSpPr>
        <p:spPr>
          <a:xfrm>
            <a:off x="1414475" y="6495134"/>
            <a:ext cx="6887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lang="en-US" sz="1050" dirty="0"/>
              <a:t>EU STRATEGIC FRAMEWORK ON HEALTH AND SAFETY AT WORK 2021—2027.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050" name="Picture 2" descr="mental-health - Dianova">
            <a:extLst>
              <a:ext uri="{FF2B5EF4-FFF2-40B4-BE49-F238E27FC236}">
                <a16:creationId xmlns:a16="http://schemas.microsoft.com/office/drawing/2014/main" id="{CD5D045E-F4F8-4C0C-B10A-28B27686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4" y="2222964"/>
            <a:ext cx="4013163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164201C-A3F6-4A2E-ABD1-D5FB6A8E7A08}"/>
              </a:ext>
            </a:extLst>
          </p:cNvPr>
          <p:cNvSpPr txBox="1"/>
          <p:nvPr/>
        </p:nvSpPr>
        <p:spPr>
          <a:xfrm>
            <a:off x="5033515" y="1529963"/>
            <a:ext cx="6887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2"/>
                </a:solidFill>
              </a:rPr>
              <a:t>En la Unión Europea se estima que 84 millones de trabajadores sufrían de problemas de salud mental.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2"/>
                </a:solidFill>
              </a:rPr>
              <a:t>El 50% de los trabajadores de la Unión Europea consideran el estrés es algo común en su lugar de trabajo.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2"/>
                </a:solidFill>
              </a:rPr>
              <a:t>El estrés contribuye a la mitad de los días laborales perdidos.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2"/>
                </a:solidFill>
              </a:rPr>
              <a:t>En el Marco Estratégico de la UE sobre SST 2021-2027 establecen un foco en los riesgos psicosociales.  </a:t>
            </a:r>
          </a:p>
        </p:txBody>
      </p:sp>
    </p:spTree>
    <p:extLst>
      <p:ext uri="{BB962C8B-B14F-4D97-AF65-F5344CB8AC3E}">
        <p14:creationId xmlns:p14="http://schemas.microsoft.com/office/powerpoint/2010/main" val="720228680"/>
      </p:ext>
    </p:extLst>
  </p:cSld>
  <p:clrMapOvr>
    <a:masterClrMapping/>
  </p:clrMapOvr>
  <p:transition spd="slow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205056" y="961768"/>
          <a:ext cx="11064875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79376" y="-27384"/>
            <a:ext cx="104411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CO"/>
              <a:t>Características básicas del sistema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185545" y="1552059"/>
            <a:ext cx="360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2"/>
              </a:buClr>
              <a:buFont typeface="+mj-lt"/>
              <a:buAutoNum type="arabicPeriod"/>
            </a:pPr>
            <a:r>
              <a:rPr lang="es-CO" dirty="0">
                <a:solidFill>
                  <a:schemeClr val="tx2"/>
                </a:solidFill>
              </a:rPr>
              <a:t>Es un modelo dirigido, regulado y vigilado por el Estado.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472044" y="1136560"/>
            <a:ext cx="4105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C00000"/>
              </a:buClr>
            </a:pPr>
            <a:r>
              <a:rPr lang="es-CO" dirty="0">
                <a:solidFill>
                  <a:schemeClr val="tx2"/>
                </a:solidFill>
              </a:rPr>
              <a:t>2. Es operado por las </a:t>
            </a:r>
            <a:r>
              <a:rPr lang="es-CO" b="1" dirty="0">
                <a:solidFill>
                  <a:schemeClr val="tx2"/>
                </a:solidFill>
              </a:rPr>
              <a:t>Administradoras de Riesgos Laborales</a:t>
            </a:r>
            <a:r>
              <a:rPr lang="es-CO" dirty="0">
                <a:solidFill>
                  <a:schemeClr val="tx2"/>
                </a:solidFill>
              </a:rPr>
              <a:t>, compañías de seguros que habilitan ante la Superintendencia Financiera de Colombia el ramo correspondiente.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05056" y="3031470"/>
            <a:ext cx="3681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Clr>
                <a:srgbClr val="C00000"/>
              </a:buClr>
            </a:pPr>
            <a:r>
              <a:rPr lang="es-CO" dirty="0">
                <a:solidFill>
                  <a:schemeClr val="tx2"/>
                </a:solidFill>
              </a:rPr>
              <a:t>3. Los empleadores tienen derecho a la </a:t>
            </a:r>
            <a:r>
              <a:rPr lang="es-CO" b="1" dirty="0">
                <a:solidFill>
                  <a:schemeClr val="tx2"/>
                </a:solidFill>
              </a:rPr>
              <a:t>libre elección y movilidad de la </a:t>
            </a:r>
            <a:r>
              <a:rPr lang="es-CO" dirty="0">
                <a:solidFill>
                  <a:schemeClr val="tx2"/>
                </a:solidFill>
              </a:rPr>
              <a:t>escogencia de la administradora que les preste el servicio.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914640" y="3487153"/>
            <a:ext cx="398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Clr>
                <a:srgbClr val="C00000"/>
              </a:buClr>
            </a:pPr>
            <a:r>
              <a:rPr lang="es-CO" dirty="0">
                <a:solidFill>
                  <a:schemeClr val="tx2"/>
                </a:solidFill>
              </a:rPr>
              <a:t>4. La </a:t>
            </a:r>
            <a:r>
              <a:rPr lang="es-CO" b="1" dirty="0">
                <a:solidFill>
                  <a:schemeClr val="tx2"/>
                </a:solidFill>
              </a:rPr>
              <a:t>cotización al sistema </a:t>
            </a:r>
            <a:r>
              <a:rPr lang="es-CO" dirty="0">
                <a:solidFill>
                  <a:schemeClr val="tx2"/>
                </a:solidFill>
              </a:rPr>
              <a:t>(prima del seguro colectivo) es </a:t>
            </a:r>
            <a:r>
              <a:rPr lang="es-CO" b="1" dirty="0">
                <a:solidFill>
                  <a:schemeClr val="tx2"/>
                </a:solidFill>
              </a:rPr>
              <a:t>responsabilidad exclusiva del empleador </a:t>
            </a:r>
            <a:r>
              <a:rPr lang="es-CO" dirty="0">
                <a:solidFill>
                  <a:schemeClr val="tx2"/>
                </a:solidFill>
              </a:rPr>
              <a:t>( y del contratista independiente).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5055" y="4948317"/>
            <a:ext cx="4845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Clr>
                <a:srgbClr val="C00000"/>
              </a:buClr>
            </a:pPr>
            <a:r>
              <a:rPr lang="es-CO" dirty="0">
                <a:solidFill>
                  <a:schemeClr val="tx2"/>
                </a:solidFill>
              </a:rPr>
              <a:t>5. Los afiliados tienen derecho al reconocimiento y pago de </a:t>
            </a:r>
            <a:r>
              <a:rPr lang="es-CO" b="1" dirty="0">
                <a:solidFill>
                  <a:schemeClr val="tx2"/>
                </a:solidFill>
              </a:rPr>
              <a:t>prestaciones asistenciales </a:t>
            </a:r>
            <a:r>
              <a:rPr lang="es-CO" dirty="0">
                <a:solidFill>
                  <a:schemeClr val="tx2"/>
                </a:solidFill>
              </a:rPr>
              <a:t>(salud) y </a:t>
            </a:r>
            <a:r>
              <a:rPr lang="es-CO" b="1" dirty="0">
                <a:solidFill>
                  <a:schemeClr val="tx2"/>
                </a:solidFill>
              </a:rPr>
              <a:t>económicas</a:t>
            </a:r>
            <a:r>
              <a:rPr lang="es-CO" dirty="0">
                <a:solidFill>
                  <a:schemeClr val="tx2"/>
                </a:solidFill>
              </a:rPr>
              <a:t> (incapacidad, indemnización, pensión).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76682" y="5502315"/>
            <a:ext cx="5542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Clr>
                <a:srgbClr val="C00000"/>
              </a:buClr>
            </a:pPr>
            <a:r>
              <a:rPr lang="es-CO" dirty="0">
                <a:solidFill>
                  <a:schemeClr val="tx2"/>
                </a:solidFill>
              </a:rPr>
              <a:t>6. La </a:t>
            </a:r>
            <a:r>
              <a:rPr lang="es-CO" b="1" dirty="0">
                <a:solidFill>
                  <a:schemeClr val="tx2"/>
                </a:solidFill>
              </a:rPr>
              <a:t>cobertura del sistema inicia al día calendario siguiente </a:t>
            </a:r>
            <a:r>
              <a:rPr lang="es-CO" dirty="0">
                <a:solidFill>
                  <a:schemeClr val="tx2"/>
                </a:solidFill>
              </a:rPr>
              <a:t>de aquel en que se realiza la afiliación, a través de una ARL.</a:t>
            </a:r>
          </a:p>
        </p:txBody>
      </p:sp>
    </p:spTree>
    <p:extLst>
      <p:ext uri="{BB962C8B-B14F-4D97-AF65-F5344CB8AC3E}">
        <p14:creationId xmlns:p14="http://schemas.microsoft.com/office/powerpoint/2010/main" val="21306605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0006AC7-C35C-48F7-BD10-1D0C8CD80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240" y="1100496"/>
            <a:ext cx="10493970" cy="792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>
                <a:solidFill>
                  <a:schemeClr val="tx2"/>
                </a:solidFill>
                <a:latin typeface="+mn-lt"/>
              </a:rPr>
              <a:t>Las enfermedades relacionadas con riesgo psicosocial según la décima revisión CIE-10 son: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O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427862-8225-4EEF-834C-C8668A3C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Introducción: Acerca de las cifras</a:t>
            </a:r>
            <a:endParaRPr lang="es-CO" dirty="0"/>
          </a:p>
        </p:txBody>
      </p:sp>
      <p:pic>
        <p:nvPicPr>
          <p:cNvPr id="10" name="Gráfico 9" descr="Cerebro en la cabeza con relleno sólido">
            <a:extLst>
              <a:ext uri="{FF2B5EF4-FFF2-40B4-BE49-F238E27FC236}">
                <a16:creationId xmlns:a16="http://schemas.microsoft.com/office/drawing/2014/main" id="{19C3E274-9305-490F-B5B9-4CA7F7401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879" y="830906"/>
            <a:ext cx="1586552" cy="158655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585365-DA72-4945-A477-2466571C242C}"/>
              </a:ext>
            </a:extLst>
          </p:cNvPr>
          <p:cNvGraphicFramePr/>
          <p:nvPr/>
        </p:nvGraphicFramePr>
        <p:xfrm>
          <a:off x="544102" y="1966966"/>
          <a:ext cx="11772899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3707324"/>
      </p:ext>
    </p:extLst>
  </p:cSld>
  <p:clrMapOvr>
    <a:masterClrMapping/>
  </p:clrMapOvr>
  <p:transition spd="slow">
    <p:pull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0B022716-375C-4669-9759-CBEB7BFE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Siniestros con diagnóstico psicosocial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5B9CBA-7956-4BB6-B7AE-4DFD3F4CB6D6}"/>
              </a:ext>
            </a:extLst>
          </p:cNvPr>
          <p:cNvSpPr txBox="1"/>
          <p:nvPr/>
        </p:nvSpPr>
        <p:spPr>
          <a:xfrm>
            <a:off x="1473899" y="65826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F3A40C5-5F09-4070-983B-239BAF9D2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52970"/>
              </p:ext>
            </p:extLst>
          </p:nvPr>
        </p:nvGraphicFramePr>
        <p:xfrm>
          <a:off x="0" y="2140664"/>
          <a:ext cx="11410122" cy="427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94010C7-5BEA-4606-8550-A917B63FBC08}"/>
              </a:ext>
            </a:extLst>
          </p:cNvPr>
          <p:cNvSpPr txBox="1"/>
          <p:nvPr/>
        </p:nvSpPr>
        <p:spPr>
          <a:xfrm>
            <a:off x="195209" y="914399"/>
            <a:ext cx="11640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En 2021, las enfermedades laborales avisados fueron 1.249, para un incremento del 9% frente a 2020.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Por género, el 62% de estos siniestros se presentaron en mujeres en 2021. </a:t>
            </a:r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1307225A-19F8-4673-3257-6322AC6CBE70}"/>
              </a:ext>
            </a:extLst>
          </p:cNvPr>
          <p:cNvSpPr/>
          <p:nvPr/>
        </p:nvSpPr>
        <p:spPr>
          <a:xfrm>
            <a:off x="10066351" y="3134801"/>
            <a:ext cx="206734" cy="413468"/>
          </a:xfrm>
          <a:prstGeom prst="downArrow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135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61800"/>
      </p:ext>
    </p:extLst>
  </p:cSld>
  <p:clrMapOvr>
    <a:masterClrMapping/>
  </p:clrMapOvr>
  <p:transition spd="slow">
    <p:pull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0A939-567B-4AFC-AE07-A7397BBE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Distribución de las enfermedades laborales con diagnósticos relacionados con riesgo psicosocial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64675C-E3E3-470E-9FBD-AD55A1BCE547}"/>
              </a:ext>
            </a:extLst>
          </p:cNvPr>
          <p:cNvSpPr txBox="1"/>
          <p:nvPr/>
        </p:nvSpPr>
        <p:spPr>
          <a:xfrm>
            <a:off x="195209" y="914399"/>
            <a:ext cx="11640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En el 2017-2021, el trastorno mixto ansioso-depresivo fue la principal enfermedad con diagnóstico de origen psicosocial.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La depresión disminuyó su participación en 2021, en contraposición el trastorno mixto ansioso-depresivo y los trastornos de adaptación aumentaron.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36B26DF-7516-4D85-B862-F88E258E7617}"/>
              </a:ext>
            </a:extLst>
          </p:cNvPr>
          <p:cNvGraphicFramePr>
            <a:graphicFrameLocks/>
          </p:cNvGraphicFramePr>
          <p:nvPr/>
        </p:nvGraphicFramePr>
        <p:xfrm>
          <a:off x="-1" y="2198670"/>
          <a:ext cx="12106275" cy="424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7B8188E-F5A5-48F6-949E-DA1553568F5D}"/>
              </a:ext>
            </a:extLst>
          </p:cNvPr>
          <p:cNvSpPr txBox="1"/>
          <p:nvPr/>
        </p:nvSpPr>
        <p:spPr>
          <a:xfrm>
            <a:off x="1473899" y="65826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72651749"/>
      </p:ext>
    </p:extLst>
  </p:cSld>
  <p:clrMapOvr>
    <a:masterClrMapping/>
  </p:clrMapOvr>
  <p:transition spd="slow">
    <p:pull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6B7F-1349-4F96-AAB4-0BEBAF9F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Accidentes de trabajo por tipo de diagnóstico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93A0E9-8D94-4E86-9B0D-941876DF23FE}"/>
              </a:ext>
            </a:extLst>
          </p:cNvPr>
          <p:cNvSpPr txBox="1"/>
          <p:nvPr/>
        </p:nvSpPr>
        <p:spPr>
          <a:xfrm>
            <a:off x="315930" y="1033830"/>
            <a:ext cx="1178788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En el 2017-2021, el trastorno de estrés post traumático  fue el principal diagnóstico de accidente de trabajo, seguido por el trastorno de estrés postraumático.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031D5FA-9814-49AF-BE4D-AEE272650312}"/>
              </a:ext>
            </a:extLst>
          </p:cNvPr>
          <p:cNvGraphicFramePr>
            <a:graphicFrameLocks/>
          </p:cNvGraphicFramePr>
          <p:nvPr/>
        </p:nvGraphicFramePr>
        <p:xfrm>
          <a:off x="315930" y="1808252"/>
          <a:ext cx="11560139" cy="455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6F76527-B41E-493B-8632-E282DB7DADCD}"/>
              </a:ext>
            </a:extLst>
          </p:cNvPr>
          <p:cNvSpPr txBox="1"/>
          <p:nvPr/>
        </p:nvSpPr>
        <p:spPr>
          <a:xfrm>
            <a:off x="1473899" y="65826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256418693"/>
      </p:ext>
    </p:extLst>
  </p:cSld>
  <p:clrMapOvr>
    <a:masterClrMapping/>
  </p:clrMapOvr>
  <p:transition spd="slow">
    <p:pull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F37D8-A5C0-4D8A-BF5D-65C1B944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Enfermedades laborales con diagnóstico psicosocial por sector económico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3ED1D2-ACFA-443D-991A-BD664F6673AF}"/>
              </a:ext>
            </a:extLst>
          </p:cNvPr>
          <p:cNvSpPr txBox="1"/>
          <p:nvPr/>
        </p:nvSpPr>
        <p:spPr>
          <a:xfrm>
            <a:off x="479376" y="897903"/>
            <a:ext cx="11120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En el 2021, los sectores con el mayor número de enfermedades laborales con diagnóstico psicosocial fueron: administración pública (28%), inmobiliario (21%) y servicios sociales y de salud (11%).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8470E74-5111-4B04-B097-9110968B2565}"/>
              </a:ext>
            </a:extLst>
          </p:cNvPr>
          <p:cNvGraphicFramePr>
            <a:graphicFrameLocks/>
          </p:cNvGraphicFramePr>
          <p:nvPr/>
        </p:nvGraphicFramePr>
        <p:xfrm>
          <a:off x="479376" y="1714597"/>
          <a:ext cx="11315357" cy="43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910B89F-BA43-458B-9B65-0FD33DD37313}"/>
              </a:ext>
            </a:extLst>
          </p:cNvPr>
          <p:cNvSpPr txBox="1"/>
          <p:nvPr/>
        </p:nvSpPr>
        <p:spPr>
          <a:xfrm>
            <a:off x="1473899" y="65826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80218822"/>
      </p:ext>
    </p:extLst>
  </p:cSld>
  <p:clrMapOvr>
    <a:masterClrMapping/>
  </p:clrMapOvr>
  <p:transition spd="slow">
    <p:pull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F37D8-A5C0-4D8A-BF5D-65C1B944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Accidentes laborales con diagnóstico psicosocial por sector económico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909574-3992-4904-B65D-AAC80BA63900}"/>
              </a:ext>
            </a:extLst>
          </p:cNvPr>
          <p:cNvSpPr txBox="1"/>
          <p:nvPr/>
        </p:nvSpPr>
        <p:spPr>
          <a:xfrm>
            <a:off x="400691" y="860847"/>
            <a:ext cx="11537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Los sectores inmobiliario (20%), salud y, eléctrico, gas y agua en 2021 fueron los que tuvieron la mayor concentración de accidentes con diagnóstico psicosocial.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FC6AB51-6B74-410E-A3A1-D75194327D41}"/>
              </a:ext>
            </a:extLst>
          </p:cNvPr>
          <p:cNvGraphicFramePr>
            <a:graphicFrameLocks/>
          </p:cNvGraphicFramePr>
          <p:nvPr/>
        </p:nvGraphicFramePr>
        <p:xfrm>
          <a:off x="952128" y="1602769"/>
          <a:ext cx="10524106" cy="474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7DE86FF-D3E2-4F16-B60A-E55717F55CCD}"/>
              </a:ext>
            </a:extLst>
          </p:cNvPr>
          <p:cNvSpPr txBox="1"/>
          <p:nvPr/>
        </p:nvSpPr>
        <p:spPr>
          <a:xfrm>
            <a:off x="1473899" y="65826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50588203"/>
      </p:ext>
    </p:extLst>
  </p:cSld>
  <p:clrMapOvr>
    <a:masterClrMapping/>
  </p:clrMapOvr>
  <p:transition spd="slow">
    <p:pull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642B0-BADB-4782-BE02-2BAFAF2C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Enfermedades laborales con diagnóstico psicosocial por clase de riesgo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215F5-2B7F-48D0-9A8C-44506D1B1D7F}"/>
              </a:ext>
            </a:extLst>
          </p:cNvPr>
          <p:cNvSpPr txBox="1"/>
          <p:nvPr/>
        </p:nvSpPr>
        <p:spPr>
          <a:xfrm>
            <a:off x="130995" y="1033125"/>
            <a:ext cx="11807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En el 2017-2021, la clase de riesgo 1 tuvo el mayor número de enfermedades laborales.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En el 2021, la participación de las clases de riesgo 4 y 5 en el total de enfermedades con diagnóstico de origen psicosocial alcanzó el 27%.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427678A-243C-4D27-A121-AB201CA39D90}"/>
              </a:ext>
            </a:extLst>
          </p:cNvPr>
          <p:cNvGraphicFramePr>
            <a:graphicFrameLocks/>
          </p:cNvGraphicFramePr>
          <p:nvPr/>
        </p:nvGraphicFramePr>
        <p:xfrm>
          <a:off x="69778" y="2070792"/>
          <a:ext cx="11930008" cy="429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7EF4876-CBA8-43BC-9DC9-77B7777A830B}"/>
              </a:ext>
            </a:extLst>
          </p:cNvPr>
          <p:cNvSpPr txBox="1"/>
          <p:nvPr/>
        </p:nvSpPr>
        <p:spPr>
          <a:xfrm>
            <a:off x="1473899" y="658260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Fasecolda</a:t>
            </a:r>
            <a:r>
              <a:rPr lang="es-ES" sz="1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07869475"/>
      </p:ext>
    </p:extLst>
  </p:cSld>
  <p:clrMapOvr>
    <a:masterClrMapping/>
  </p:clrMapOvr>
  <p:transition spd="slow">
    <p:pull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41CBC-A8AD-46D2-ABCE-F07E2230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29CE3F-0588-457D-8DE2-5EE4565B8446}"/>
              </a:ext>
            </a:extLst>
          </p:cNvPr>
          <p:cNvSpPr txBox="1"/>
          <p:nvPr/>
        </p:nvSpPr>
        <p:spPr>
          <a:xfrm>
            <a:off x="575353" y="1366463"/>
            <a:ext cx="109933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/>
                </a:solidFill>
              </a:rPr>
              <a:t>El riesgo psicosocial en Europa y Estados Unidos registra un incremento notable en los casos y en las incapacidades laborales, impactando directamente la productividad de las empresas, lo cual, conlleva a fortalecer el papel de la Seguridad y Salud en el Trabajo especialmente en la identificación y seguimiento.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/>
                </a:solidFill>
              </a:rPr>
              <a:t>El riesgo psicosocial en ambientes laborales es un fenómeno en ascenso a nivel mundial. No obstante, los siniestros avisados en Colombia muestran una tendencia contraria.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/>
                </a:solidFill>
              </a:rPr>
              <a:t>Es necesario profundizar y retomar la búsqueda activa del riesgo psicosocial en Colombia.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chemeClr val="tx2"/>
                </a:solidFill>
              </a:rPr>
              <a:t>Es conveniente analizar si es necesario diferenciar las medidas de Seguridad y Salud en el Trabajo enfocadas en el riesgo psicosocial según el tamaño de la empresa, sector económico, enfoque territorial y de género.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1172732"/>
      </p:ext>
    </p:extLst>
  </p:cSld>
  <p:clrMapOvr>
    <a:masterClrMapping/>
  </p:clrMapOvr>
  <p:transition spd="slow">
    <p:pull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3D6A86-C105-46F8-A4DB-DF5861C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95D585-ACCB-442A-9FC7-27A7015D0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dirty="0"/>
              <a:t>Ausentismo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D16EC95-20A3-4E4F-AE2F-B006AF468D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MX" dirty="0"/>
              <a:t>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64459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E604B-DC82-4623-B747-DD105762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Arial"/>
              </a:rPr>
              <a:t>Impacto del Covid-19 en el ausentismo</a:t>
            </a:r>
            <a:endParaRPr lang="es-ES"/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6365A11A-F07D-480B-92A1-9FAA3E72C64A}"/>
              </a:ext>
            </a:extLst>
          </p:cNvPr>
          <p:cNvSpPr txBox="1"/>
          <p:nvPr/>
        </p:nvSpPr>
        <p:spPr>
          <a:xfrm>
            <a:off x="308225" y="1049118"/>
            <a:ext cx="1131184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>
                <a:solidFill>
                  <a:schemeClr val="tx2"/>
                </a:solidFill>
              </a:rPr>
              <a:t>Según las cifras de la ANDI (2021), los casos promedio de ausentismo laboral por trabajador venían presentando una tendencia a la baja desde el año 2015. Sin embargo, producto del Covid-19, se experimentó un aumento exponencial en la categoría de permisos y licencias, donde 0,52 casos fueron por Covid-19.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>
                <a:solidFill>
                  <a:schemeClr val="tx2"/>
                </a:solidFill>
              </a:rPr>
              <a:t>En la categoría de permisos y licencias, las más representativas fueron calamidad doméstica con 138.4 casos por cada 1.000 trabajadores y las licencias no </a:t>
            </a:r>
            <a:r>
              <a:rPr lang="es-MX">
                <a:solidFill>
                  <a:schemeClr val="tx2"/>
                </a:solidFill>
              </a:rPr>
              <a:t>remuneradas </a:t>
            </a:r>
            <a:r>
              <a:rPr lang="es-MX" sz="1800">
                <a:solidFill>
                  <a:schemeClr val="tx2"/>
                </a:solidFill>
              </a:rPr>
              <a:t>con 250 casos, esta última como consecuencia de los periodos de aislamiento obligatorio.</a:t>
            </a:r>
            <a:r>
              <a:rPr lang="es-MX">
                <a:solidFill>
                  <a:schemeClr val="tx2"/>
                </a:solidFill>
              </a:rPr>
              <a:t> </a:t>
            </a:r>
            <a:endParaRPr lang="es-MX" sz="180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1800">
                <a:solidFill>
                  <a:schemeClr val="tx2"/>
                </a:solidFill>
              </a:rPr>
              <a:t>Cabe destacar que se mantuvo constante el ausentismo asociado a las enfermedades de origen común, no obstante, se encuentra que</a:t>
            </a:r>
            <a:r>
              <a:rPr lang="es-CO">
                <a:solidFill>
                  <a:schemeClr val="tx2"/>
                </a:solidFill>
              </a:rPr>
              <a:t>,</a:t>
            </a:r>
            <a:r>
              <a:rPr lang="es-CO" sz="1800">
                <a:solidFill>
                  <a:schemeClr val="tx2"/>
                </a:solidFill>
              </a:rPr>
              <a:t> de esos 0,82 casos, 0,52 fueron por covid-19.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CF4B59A-6E63-E989-D5C6-3A06F52B2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104781"/>
              </p:ext>
            </p:extLst>
          </p:nvPr>
        </p:nvGraphicFramePr>
        <p:xfrm>
          <a:off x="342900" y="3529508"/>
          <a:ext cx="11353800" cy="292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2">
            <a:extLst>
              <a:ext uri="{FF2B5EF4-FFF2-40B4-BE49-F238E27FC236}">
                <a16:creationId xmlns:a16="http://schemas.microsoft.com/office/drawing/2014/main" id="{7DF7E74A-5609-78E5-4EDC-174657855A5B}"/>
              </a:ext>
            </a:extLst>
          </p:cNvPr>
          <p:cNvSpPr txBox="1"/>
          <p:nvPr/>
        </p:nvSpPr>
        <p:spPr>
          <a:xfrm>
            <a:off x="1496580" y="6597110"/>
            <a:ext cx="11551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/>
              <a:t> Fuente: ANDI (2021).  </a:t>
            </a:r>
          </a:p>
        </p:txBody>
      </p:sp>
    </p:spTree>
    <p:extLst>
      <p:ext uri="{BB962C8B-B14F-4D97-AF65-F5344CB8AC3E}">
        <p14:creationId xmlns:p14="http://schemas.microsoft.com/office/powerpoint/2010/main" val="1882733073"/>
      </p:ext>
    </p:extLst>
  </p:cSld>
  <p:clrMapOvr>
    <a:masterClrMapping/>
  </p:clrMapOvr>
  <p:transition spd="slow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Síntesis 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-1040892" y="1042571"/>
          <a:ext cx="8280920" cy="516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096000" y="1222594"/>
            <a:ext cx="56786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El objetivo fundamental del sistema es </a:t>
            </a:r>
            <a:r>
              <a:rPr lang="es-CO" sz="2400" b="1" dirty="0">
                <a:solidFill>
                  <a:schemeClr val="tx2"/>
                </a:solidFill>
              </a:rPr>
              <a:t>evitar que los trabajadores se afecten por razón de la labor que ejecutan</a:t>
            </a:r>
            <a:r>
              <a:rPr lang="es-CO" sz="2400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CO" sz="1600" dirty="0">
              <a:solidFill>
                <a:schemeClr val="tx2"/>
              </a:solidFill>
            </a:endParaRPr>
          </a:p>
          <a:p>
            <a:pPr algn="just"/>
            <a:r>
              <a:rPr lang="es-CO" sz="2400" dirty="0">
                <a:solidFill>
                  <a:schemeClr val="tx2"/>
                </a:solidFill>
              </a:rPr>
              <a:t>Luego se ubican los objetivos en:</a:t>
            </a:r>
          </a:p>
          <a:p>
            <a:pPr marL="342900" indent="-342900" algn="just">
              <a:buAutoNum type="arabicPeriod"/>
            </a:pPr>
            <a:endParaRPr lang="es-CO" sz="24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La fijación de las prestaciones,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16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La reparación frente a la ocurrencia del siniestro y, finalmente,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16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La identificación de las causas del riesgo. </a:t>
            </a:r>
          </a:p>
          <a:p>
            <a:pPr algn="just"/>
            <a:r>
              <a:rPr lang="es-CO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089183"/>
      </p:ext>
    </p:extLst>
  </p:cSld>
  <p:clrMapOvr>
    <a:masterClrMapping/>
  </p:clrMapOvr>
  <p:transition spd="slow">
    <p:pull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9EBA9-D231-E77E-60C5-2940F0BE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Arial"/>
              </a:rPr>
              <a:t>Impacto del Covid-19 en el ausentismo</a:t>
            </a:r>
            <a:endParaRPr lang="es-E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9162BE4-7DCB-A874-F47E-46E81FAB4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10426"/>
              </p:ext>
            </p:extLst>
          </p:nvPr>
        </p:nvGraphicFramePr>
        <p:xfrm>
          <a:off x="308114" y="2876550"/>
          <a:ext cx="11117124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1">
            <a:extLst>
              <a:ext uri="{FF2B5EF4-FFF2-40B4-BE49-F238E27FC236}">
                <a16:creationId xmlns:a16="http://schemas.microsoft.com/office/drawing/2014/main" id="{5B85A8DD-58F9-EB26-9294-DA943745F82E}"/>
              </a:ext>
            </a:extLst>
          </p:cNvPr>
          <p:cNvSpPr txBox="1"/>
          <p:nvPr/>
        </p:nvSpPr>
        <p:spPr>
          <a:xfrm>
            <a:off x="223463" y="995266"/>
            <a:ext cx="1155181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>
                <a:solidFill>
                  <a:schemeClr val="tx2"/>
                </a:solidFill>
              </a:rPr>
              <a:t>De manera similar, el número de días de incapacidad en 2020 se duplicó frente a 2020, al pasar 7,3 en 2019  a 15.7 en 2020, afectando la productividad del país.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>
                <a:solidFill>
                  <a:schemeClr val="tx2"/>
                </a:solidFill>
              </a:rPr>
              <a:t>De los 5 días promedio por origen común, 4.5  fueron por el Covid-19, y para el caso de permisos y licencias, 3.7 tuvo el mismo origen.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800">
                <a:solidFill>
                  <a:schemeClr val="tx2"/>
                </a:solidFill>
              </a:rPr>
              <a:t>Así mismo, los costos asociados al ausentismo laboral como porcentaje del salario por trabajador pasaron del 1.92% en 2019 a 5.25% en 2020.</a:t>
            </a:r>
            <a:r>
              <a:rPr lang="es-MX">
                <a:solidFill>
                  <a:schemeClr val="tx2"/>
                </a:solidFill>
              </a:rPr>
              <a:t> </a:t>
            </a:r>
            <a:endParaRPr lang="es-CO" sz="1800">
              <a:solidFill>
                <a:schemeClr val="tx2"/>
              </a:solidFill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EAB83764-3922-14E4-CE35-BCD4F0924BB1}"/>
              </a:ext>
            </a:extLst>
          </p:cNvPr>
          <p:cNvSpPr txBox="1"/>
          <p:nvPr/>
        </p:nvSpPr>
        <p:spPr>
          <a:xfrm>
            <a:off x="1496580" y="6597110"/>
            <a:ext cx="11551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/>
              <a:t> Fuente: ANDI (2021).  </a:t>
            </a:r>
          </a:p>
        </p:txBody>
      </p:sp>
    </p:spTree>
    <p:extLst>
      <p:ext uri="{BB962C8B-B14F-4D97-AF65-F5344CB8AC3E}">
        <p14:creationId xmlns:p14="http://schemas.microsoft.com/office/powerpoint/2010/main" val="2242653611"/>
      </p:ext>
    </p:extLst>
  </p:cSld>
  <p:clrMapOvr>
    <a:masterClrMapping/>
  </p:clrMapOvr>
  <p:transition spd="slow">
    <p:pull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AC6F4E-6D83-456F-84D0-0CF04354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Siniestrados con incapacidad temporal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B157C5-5D6E-4655-8E0C-7DBFA9A8E2AF}"/>
              </a:ext>
            </a:extLst>
          </p:cNvPr>
          <p:cNvSpPr txBox="1"/>
          <p:nvPr/>
        </p:nvSpPr>
        <p:spPr>
          <a:xfrm>
            <a:off x="1338816" y="6441537"/>
            <a:ext cx="1207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Año de aviso. 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F296413A-D0F0-4E26-B2D3-001F1E806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58394"/>
            <a:ext cx="1067159" cy="106715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4175BFC-2118-41E1-AECB-216121B1F76D}"/>
              </a:ext>
            </a:extLst>
          </p:cNvPr>
          <p:cNvSpPr txBox="1"/>
          <p:nvPr/>
        </p:nvSpPr>
        <p:spPr>
          <a:xfrm>
            <a:off x="1546535" y="971371"/>
            <a:ext cx="103362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Por año de aviso, para el periodo de 2010 a 2021 se han incapacitado más de 5,5 millones de trabajadores.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 promedio se incapacitan 450.000 trabajadores por año.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 2021, si bien el número de siniestrados con IT fue de 470.412, en total los casos fueron de 520.958.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2C5273-0225-4C31-A654-632E861B1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00942"/>
              </p:ext>
            </p:extLst>
          </p:nvPr>
        </p:nvGraphicFramePr>
        <p:xfrm>
          <a:off x="309245" y="2437487"/>
          <a:ext cx="11573510" cy="400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258878"/>
      </p:ext>
    </p:extLst>
  </p:cSld>
  <p:clrMapOvr>
    <a:masterClrMapping/>
  </p:clrMapOvr>
  <p:transition spd="slow">
    <p:pull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FA5F823-391B-435B-8C8F-8E86F8F50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/>
              <a:t>Distribución de los casos de IT por sector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E0D6F7C-F6B0-4B15-A0B4-2D9692E73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/>
              <a:t>Distribución de los casos por SMLMV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878A8B-2E61-4035-A83C-3E46C939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Caracterización de los casos de IT a 2021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20AD1-6E4F-4B15-BF3C-162502E9F2FE}"/>
              </a:ext>
            </a:extLst>
          </p:cNvPr>
          <p:cNvSpPr txBox="1"/>
          <p:nvPr/>
        </p:nvSpPr>
        <p:spPr>
          <a:xfrm>
            <a:off x="1338816" y="6587683"/>
            <a:ext cx="120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AB33B8B5-76B8-4273-B31A-D1E9919F94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1051329"/>
              </p:ext>
            </p:extLst>
          </p:nvPr>
        </p:nvGraphicFramePr>
        <p:xfrm>
          <a:off x="334963" y="2052638"/>
          <a:ext cx="5661025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E65FB6B5-7622-441C-A847-EE13ADAB389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8970957"/>
              </p:ext>
            </p:extLst>
          </p:nvPr>
        </p:nvGraphicFramePr>
        <p:xfrm>
          <a:off x="6096000" y="2052638"/>
          <a:ext cx="566420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089510"/>
      </p:ext>
    </p:extLst>
  </p:cSld>
  <p:clrMapOvr>
    <a:masterClrMapping/>
  </p:clrMapOvr>
  <p:transition spd="slow">
    <p:pull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4DE21-6C65-49A6-8A8E-F363C426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Casos de IT por clase de riesgo 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487DA3-D08C-48CE-9E2C-0FF3C1BEAA9E}"/>
              </a:ext>
            </a:extLst>
          </p:cNvPr>
          <p:cNvSpPr txBox="1"/>
          <p:nvPr/>
        </p:nvSpPr>
        <p:spPr>
          <a:xfrm>
            <a:off x="1338816" y="6587683"/>
            <a:ext cx="120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4C314-3EB9-43F3-8447-5117BAEDEB70}"/>
              </a:ext>
            </a:extLst>
          </p:cNvPr>
          <p:cNvSpPr txBox="1"/>
          <p:nvPr/>
        </p:nvSpPr>
        <p:spPr>
          <a:xfrm>
            <a:off x="1857375" y="961909"/>
            <a:ext cx="992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 comparar la distribución de los casos de IT y los trabajadores por clase de riesgo para el año 2021, se evidencia que la mayor parte de los eventos se concentran en la clase de riesgo 3 con un 36%, mientras que los trabajadores están focalizados en la clase de riesgo 1.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758A8C1B-4A5D-4896-BFBE-614B1341F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0" y="961909"/>
            <a:ext cx="1590370" cy="159037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F43FFB5-5350-4AA2-B43B-93D5906FE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869740"/>
              </p:ext>
            </p:extLst>
          </p:nvPr>
        </p:nvGraphicFramePr>
        <p:xfrm>
          <a:off x="400050" y="2552279"/>
          <a:ext cx="11487150" cy="401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661586"/>
      </p:ext>
    </p:extLst>
  </p:cSld>
  <p:clrMapOvr>
    <a:masterClrMapping/>
  </p:clrMapOvr>
  <p:transition spd="slow">
    <p:pull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284E6-FEA7-4B98-88BB-4B834617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Casos de IT por tamaño de empresa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C70F6D-9592-4A28-B854-41FDAED1C462}"/>
              </a:ext>
            </a:extLst>
          </p:cNvPr>
          <p:cNvSpPr txBox="1"/>
          <p:nvPr/>
        </p:nvSpPr>
        <p:spPr>
          <a:xfrm>
            <a:off x="1338816" y="6587683"/>
            <a:ext cx="120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55EE8F-D0E1-4F7E-9E98-29D429A50E16}"/>
              </a:ext>
            </a:extLst>
          </p:cNvPr>
          <p:cNvSpPr txBox="1"/>
          <p:nvPr/>
        </p:nvSpPr>
        <p:spPr>
          <a:xfrm>
            <a:off x="1771650" y="1095375"/>
            <a:ext cx="984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Considerando la relación positiva entre número de trabajadores y tamaño de la empresa, se evidencia que la concentración de los casos de incapacidad temporal en 2021 se daba en las empresas grandes.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BC09C73-F34C-4461-B473-69BBC209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5" y="914547"/>
            <a:ext cx="1466545" cy="1466545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00C3DBF-63D6-4A44-B91E-DCBB0B409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760437"/>
              </p:ext>
            </p:extLst>
          </p:nvPr>
        </p:nvGraphicFramePr>
        <p:xfrm>
          <a:off x="260057" y="2381092"/>
          <a:ext cx="11427118" cy="392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534083"/>
      </p:ext>
    </p:extLst>
  </p:cSld>
  <p:clrMapOvr>
    <a:masterClrMapping/>
  </p:clrMapOvr>
  <p:transition spd="slow">
    <p:pull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FA0A7-F53F-4CF6-B373-0542CF6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Incapacidades temporales por departamento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D9936E-F08E-4945-933C-11579CFB7F1A}"/>
              </a:ext>
            </a:extLst>
          </p:cNvPr>
          <p:cNvSpPr txBox="1"/>
          <p:nvPr/>
        </p:nvSpPr>
        <p:spPr>
          <a:xfrm>
            <a:off x="1338816" y="6587683"/>
            <a:ext cx="120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2" descr="Resultado de imagen para mapa de colombia">
            <a:extLst>
              <a:ext uri="{FF2B5EF4-FFF2-40B4-BE49-F238E27FC236}">
                <a16:creationId xmlns:a16="http://schemas.microsoft.com/office/drawing/2014/main" id="{3CF61F9C-8F33-49D2-B9D5-9C740E1E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56" y="1169347"/>
            <a:ext cx="385736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59F9A4-5A0A-4358-9783-3D35E790B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141"/>
              </p:ext>
            </p:extLst>
          </p:nvPr>
        </p:nvGraphicFramePr>
        <p:xfrm>
          <a:off x="5257800" y="1169346"/>
          <a:ext cx="6610350" cy="511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980354"/>
      </p:ext>
    </p:extLst>
  </p:cSld>
  <p:clrMapOvr>
    <a:masterClrMapping/>
  </p:clrMapOvr>
  <p:transition spd="slow">
    <p:pull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15734-B317-4359-A76C-4FAED5A8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Valor promedio de IT en 2021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E57548E-A1E4-4BEA-B3AC-777BFB6D4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4391"/>
              </p:ext>
            </p:extLst>
          </p:nvPr>
        </p:nvGraphicFramePr>
        <p:xfrm>
          <a:off x="2038565" y="1754505"/>
          <a:ext cx="8438935" cy="33489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24110">
                  <a:extLst>
                    <a:ext uri="{9D8B030D-6E8A-4147-A177-3AD203B41FA5}">
                      <a16:colId xmlns:a16="http://schemas.microsoft.com/office/drawing/2014/main" val="4269372939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164655633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Rango de días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Valor pagado promedio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62981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1 a 5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$152.630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063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6 a 10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$514.615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69651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11 a 15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$822.362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60807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16 a 20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$1.047.591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291847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21 a 30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$1.567.080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24186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31 a 90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$2.695.966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47367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91 a 180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$6.119.424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7856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</a:rPr>
                        <a:t>Más de 180 días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$16.720.413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16604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1121CB1-9585-46CA-9460-6184A06CF968}"/>
              </a:ext>
            </a:extLst>
          </p:cNvPr>
          <p:cNvSpPr txBox="1"/>
          <p:nvPr/>
        </p:nvSpPr>
        <p:spPr>
          <a:xfrm>
            <a:off x="1338816" y="6587683"/>
            <a:ext cx="120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Fuente: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Fasecolda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5169"/>
      </p:ext>
    </p:extLst>
  </p:cSld>
  <p:clrMapOvr>
    <a:masterClrMapping/>
  </p:clrMapOvr>
  <p:transition spd="slow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81F31B-C977-4534-803A-9AF56125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0" y="3852965"/>
            <a:ext cx="7914639" cy="1362075"/>
          </a:xfrm>
        </p:spPr>
        <p:txBody>
          <a:bodyPr/>
          <a:lstStyle/>
          <a:p>
            <a:pPr algn="r"/>
            <a:r>
              <a:rPr lang="es-CO" i="1" dirty="0"/>
              <a:t>La protección es responsabilidad de todos los actores del Sistema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68959" y="1928813"/>
            <a:ext cx="8398636" cy="1500187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CO" dirty="0"/>
              <a:t>¿Quiénes intervienen en el SGRL?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FA88FF-A1A3-4A64-8BE5-B20C345452F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869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La afiliación en el sistema general de riesgos laborales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3528" y="1048916"/>
            <a:ext cx="11224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sz="2400" dirty="0">
                <a:solidFill>
                  <a:schemeClr val="tx2"/>
                </a:solidFill>
              </a:rPr>
              <a:t>Todos los empleadores públicos y privados deben afiliarse al sistema.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1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s-CO" sz="2400" dirty="0">
                <a:solidFill>
                  <a:schemeClr val="tx2"/>
                </a:solidFill>
              </a:rPr>
              <a:t>Son afiliados obligatorios: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100" dirty="0">
              <a:solidFill>
                <a:schemeClr val="tx2"/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Trabajadores dependientes, vinculados mediante contrato de trabajo o como servidores públicos,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O" sz="1100" dirty="0">
              <a:solidFill>
                <a:schemeClr val="tx2"/>
              </a:solidFill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2"/>
                </a:solidFill>
              </a:rPr>
              <a:t>Pensionados que se reincorporen a la fuerza laboral.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1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r>
              <a:rPr lang="es-CO" sz="2400" dirty="0">
                <a:solidFill>
                  <a:schemeClr val="tx2"/>
                </a:solidFill>
              </a:rPr>
              <a:t>El empleador que no afilie a sus trabajadores al sistema será responsable de las prestaciones que se causen para ellos en este ramo de la seguridad social.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97280" y="4687893"/>
            <a:ext cx="7871872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regla general para identificar afiliados obligatorios gira en torno a la condición de generar renta por una actividad productiva en el ámbito de los servicios laborales subordinados o contratados.   </a:t>
            </a:r>
          </a:p>
        </p:txBody>
      </p:sp>
      <p:pic>
        <p:nvPicPr>
          <p:cNvPr id="2050" name="Picture 2" descr="Resultado de imagen para capacidad financ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06" y="4654232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238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Tema de Office">
  <a:themeElements>
    <a:clrScheme name="Colores Fasecold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76C5EF"/>
      </a:accent1>
      <a:accent2>
        <a:srgbClr val="FEA022"/>
      </a:accent2>
      <a:accent3>
        <a:srgbClr val="FF6700"/>
      </a:accent3>
      <a:accent4>
        <a:srgbClr val="70A524"/>
      </a:accent4>
      <a:accent5>
        <a:srgbClr val="A5D848"/>
      </a:accent5>
      <a:accent6>
        <a:srgbClr val="20768C"/>
      </a:accent6>
      <a:hlink>
        <a:srgbClr val="79B6E8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reflection blurRad="6350" stA="50000" endA="300" endPos="38500" dist="50800" dir="5400000" sy="-100000" algn="bl" rotWithShape="0"/>
        </a:effectLst>
      </a:spPr>
      <a:bodyPr rtlCol="0" anchor="t"/>
      <a:lstStyle>
        <a:defPPr>
          <a:defRPr sz="1350" dirty="0" smtClean="0">
            <a:ln w="0"/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002">
          <a:schemeClr val="lt2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Minería y el Sistema General de Riesgos Laborales</Template>
  <TotalTime>1675</TotalTime>
  <Words>6134</Words>
  <Application>Microsoft Office PowerPoint</Application>
  <PresentationFormat>Panorámica</PresentationFormat>
  <Paragraphs>783</Paragraphs>
  <Slides>76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85" baseType="lpstr">
      <vt:lpstr>Arial</vt:lpstr>
      <vt:lpstr>Calibri</vt:lpstr>
      <vt:lpstr>Franklin Gothic Book</vt:lpstr>
      <vt:lpstr>Franklin Gothic Medium</vt:lpstr>
      <vt:lpstr>Open Sans</vt:lpstr>
      <vt:lpstr>Source Sans Pro</vt:lpstr>
      <vt:lpstr>Tahoma</vt:lpstr>
      <vt:lpstr>Wingdings</vt:lpstr>
      <vt:lpstr>2_Tema de Office</vt:lpstr>
      <vt:lpstr>El Sistema General de Riesgos Laborales en Colombia</vt:lpstr>
      <vt:lpstr>Agenda</vt:lpstr>
      <vt:lpstr>Presentación de PowerPoint</vt:lpstr>
      <vt:lpstr>¿Qué es el SGRL?</vt:lpstr>
      <vt:lpstr>Elementos esenciales del seguro</vt:lpstr>
      <vt:lpstr>Presentación de PowerPoint</vt:lpstr>
      <vt:lpstr>Síntesis </vt:lpstr>
      <vt:lpstr>La protección es responsabilidad de todos los actores del Sistema </vt:lpstr>
      <vt:lpstr>La afiliación en el sistema general de riesgos laborales</vt:lpstr>
      <vt:lpstr>Obligaciones de los actores del sistema</vt:lpstr>
      <vt:lpstr>¿Cómo están protegidos los trabajadores afiliados al Sistema?</vt:lpstr>
      <vt:lpstr>El sistema cubre contingencias derivadas del trabajo</vt:lpstr>
      <vt:lpstr>El sistema cubre contingencias derivadas del trabajo</vt:lpstr>
      <vt:lpstr>Atención del accidente de trabajo / enfermedad laboral (ATEL)</vt:lpstr>
      <vt:lpstr>Presentación de PowerPoint</vt:lpstr>
      <vt:lpstr>Actividades y clases de riesgo </vt:lpstr>
      <vt:lpstr>Efectos por el no pago de la cotización</vt:lpstr>
      <vt:lpstr>¿Qué puede pasar cuando no se afilia a un trabajador?</vt:lpstr>
      <vt:lpstr>Lo que reciben nuestro trabajadores…</vt:lpstr>
      <vt:lpstr>Prestaciones del sistema general de riesgos laborales</vt:lpstr>
      <vt:lpstr>2. Prestaciones económicas </vt:lpstr>
      <vt:lpstr>Presentación de PowerPoint</vt:lpstr>
      <vt:lpstr>Presentación de PowerPoint</vt:lpstr>
      <vt:lpstr>Prevención de siniestros en el Sistema General de Riesgos Laborales</vt:lpstr>
      <vt:lpstr>Beneficios del Sistema General de Riesgos Laborales</vt:lpstr>
      <vt:lpstr>Presentación de PowerPoint</vt:lpstr>
      <vt:lpstr>Afiliados vs. Ocupados. La informalidad es el reto más grande del mercado laboral.</vt:lpstr>
      <vt:lpstr>Empresas afiliadas al SGRL (miles)</vt:lpstr>
      <vt:lpstr>Trabajadores afiliados al SGRL (millones)</vt:lpstr>
      <vt:lpstr>Independientes afiliados – incremento en la cultura de la seguridad social</vt:lpstr>
      <vt:lpstr>Distribución de trabajadores por clase de riesgo</vt:lpstr>
      <vt:lpstr>Composición de afiliados por tamaño de empresa</vt:lpstr>
      <vt:lpstr>Composición por sector económico y sexo</vt:lpstr>
      <vt:lpstr>Variación por sector</vt:lpstr>
      <vt:lpstr>Tasa de Accidente de trabajo (AT)</vt:lpstr>
      <vt:lpstr>Distribución de la tasa de accidente de trabajo por sector económico</vt:lpstr>
      <vt:lpstr>Distribución de Accidentes de Trabajo por clase de riesgo</vt:lpstr>
      <vt:lpstr>Accidentes de trabajo y sector económico </vt:lpstr>
      <vt:lpstr>Tasa de Enfermedad laboral (EL)</vt:lpstr>
      <vt:lpstr>Distribución de la tasa de enfermedad laboral por sector económico</vt:lpstr>
      <vt:lpstr>Distribución de Enfermedades Laborales por clase de riesgo</vt:lpstr>
      <vt:lpstr>Enfermedades Laborales y sector económico</vt:lpstr>
      <vt:lpstr>Diagnósticos más comunes AT y EL en 2021</vt:lpstr>
      <vt:lpstr>Tasa de Muertes de origen laboral</vt:lpstr>
      <vt:lpstr>Distribución de tasa de mortalidad por sector económico</vt:lpstr>
      <vt:lpstr>Distribución de muertes de origen laboral por clase de riesgo</vt:lpstr>
      <vt:lpstr>Muertes de origen laboral y sector económico</vt:lpstr>
      <vt:lpstr>Gastos para atención en salud y prestaciones económicas</vt:lpstr>
      <vt:lpstr>Presentación de PowerPoint</vt:lpstr>
      <vt:lpstr>Acciones del SGRL ante el Covid-19</vt:lpstr>
      <vt:lpstr>Suministro de Elementos de Protección Personal</vt:lpstr>
      <vt:lpstr>Entrega de Elementos de Protección Personal</vt:lpstr>
      <vt:lpstr>Covid-19 como enfermedad laboral de reconocimiento directo – Decretos 538 y 676 de 2020</vt:lpstr>
      <vt:lpstr>Evolución de casos</vt:lpstr>
      <vt:lpstr>Prestaciones con origen en Covid-19</vt:lpstr>
      <vt:lpstr>Presentación de PowerPoint</vt:lpstr>
      <vt:lpstr>Contexto de riesgo psicosocial en el mundo</vt:lpstr>
      <vt:lpstr>Contexto de riesgo psicosocial en Estados Unidos</vt:lpstr>
      <vt:lpstr>Contexto de riesgo psicosocial en la Unión Europea</vt:lpstr>
      <vt:lpstr>Introducción: Acerca de las cifras</vt:lpstr>
      <vt:lpstr>Siniestros con diagnóstico psicosocial</vt:lpstr>
      <vt:lpstr>Distribución de las enfermedades laborales con diagnósticos relacionados con riesgo psicosocial</vt:lpstr>
      <vt:lpstr>Accidentes de trabajo por tipo de diagnóstico</vt:lpstr>
      <vt:lpstr>Enfermedades laborales con diagnóstico psicosocial por sector económico</vt:lpstr>
      <vt:lpstr>Accidentes laborales con diagnóstico psicosocial por sector económico</vt:lpstr>
      <vt:lpstr>Enfermedades laborales con diagnóstico psicosocial por clase de riesgo</vt:lpstr>
      <vt:lpstr>Conclusiones</vt:lpstr>
      <vt:lpstr>Presentación de PowerPoint</vt:lpstr>
      <vt:lpstr>Impacto del Covid-19 en el ausentismo</vt:lpstr>
      <vt:lpstr>Impacto del Covid-19 en el ausentismo</vt:lpstr>
      <vt:lpstr>Siniestrados con incapacidad temporal</vt:lpstr>
      <vt:lpstr>Caracterización de los casos de IT a 2021</vt:lpstr>
      <vt:lpstr>Casos de IT por clase de riesgo </vt:lpstr>
      <vt:lpstr>Casos de IT por tamaño de empresa</vt:lpstr>
      <vt:lpstr>Incapacidades temporales por departamento</vt:lpstr>
      <vt:lpstr>Valor promedio de IT en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General de Riesgos Laborales en Colombia</dc:title>
  <dc:creator>Stephanie Pino Castillo</dc:creator>
  <cp:lastModifiedBy>Nathalia Lopez Gonzalez</cp:lastModifiedBy>
  <cp:revision>27</cp:revision>
  <dcterms:created xsi:type="dcterms:W3CDTF">2018-06-05T16:34:59Z</dcterms:created>
  <dcterms:modified xsi:type="dcterms:W3CDTF">2022-04-21T17:01:11Z</dcterms:modified>
</cp:coreProperties>
</file>